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8"/>
  </p:notesMasterIdLst>
  <p:handoutMasterIdLst>
    <p:handoutMasterId r:id="rId67"/>
  </p:handoutMasterIdLst>
  <p:sldIdLst>
    <p:sldId id="256" r:id="rId4"/>
    <p:sldId id="751" r:id="rId5"/>
    <p:sldId id="844" r:id="rId6"/>
    <p:sldId id="279" r:id="rId7"/>
    <p:sldId id="759" r:id="rId9"/>
    <p:sldId id="760" r:id="rId10"/>
    <p:sldId id="781" r:id="rId11"/>
    <p:sldId id="829" r:id="rId12"/>
    <p:sldId id="896" r:id="rId13"/>
    <p:sldId id="865" r:id="rId14"/>
    <p:sldId id="845" r:id="rId15"/>
    <p:sldId id="898" r:id="rId16"/>
    <p:sldId id="899" r:id="rId17"/>
    <p:sldId id="900" r:id="rId18"/>
    <p:sldId id="901" r:id="rId19"/>
    <p:sldId id="902" r:id="rId20"/>
    <p:sldId id="903" r:id="rId21"/>
    <p:sldId id="904" r:id="rId22"/>
    <p:sldId id="905" r:id="rId23"/>
    <p:sldId id="906" r:id="rId24"/>
    <p:sldId id="908" r:id="rId25"/>
    <p:sldId id="909" r:id="rId26"/>
    <p:sldId id="910" r:id="rId27"/>
    <p:sldId id="911" r:id="rId28"/>
    <p:sldId id="912" r:id="rId29"/>
    <p:sldId id="913" r:id="rId30"/>
    <p:sldId id="914" r:id="rId31"/>
    <p:sldId id="915" r:id="rId32"/>
    <p:sldId id="880" r:id="rId33"/>
    <p:sldId id="916" r:id="rId34"/>
    <p:sldId id="917" r:id="rId35"/>
    <p:sldId id="881" r:id="rId36"/>
    <p:sldId id="918" r:id="rId37"/>
    <p:sldId id="882" r:id="rId38"/>
    <p:sldId id="919" r:id="rId39"/>
    <p:sldId id="920" r:id="rId40"/>
    <p:sldId id="921" r:id="rId41"/>
    <p:sldId id="922" r:id="rId42"/>
    <p:sldId id="923" r:id="rId43"/>
    <p:sldId id="924" r:id="rId44"/>
    <p:sldId id="925" r:id="rId45"/>
    <p:sldId id="926" r:id="rId46"/>
    <p:sldId id="927" r:id="rId47"/>
    <p:sldId id="928" r:id="rId48"/>
    <p:sldId id="929" r:id="rId49"/>
    <p:sldId id="930" r:id="rId50"/>
    <p:sldId id="931" r:id="rId51"/>
    <p:sldId id="932" r:id="rId52"/>
    <p:sldId id="933" r:id="rId53"/>
    <p:sldId id="934" r:id="rId54"/>
    <p:sldId id="884" r:id="rId55"/>
    <p:sldId id="935" r:id="rId56"/>
    <p:sldId id="936" r:id="rId57"/>
    <p:sldId id="937" r:id="rId58"/>
    <p:sldId id="885" r:id="rId59"/>
    <p:sldId id="938" r:id="rId60"/>
    <p:sldId id="939" r:id="rId61"/>
    <p:sldId id="940" r:id="rId62"/>
    <p:sldId id="941" r:id="rId63"/>
    <p:sldId id="942" r:id="rId64"/>
    <p:sldId id="943" r:id="rId65"/>
    <p:sldId id="270" r:id="rId66"/>
  </p:sldIdLst>
  <p:sldSz cx="12192000" cy="6858000"/>
  <p:notesSz cx="7103745" cy="10234295"/>
  <p:embeddedFontLst>
    <p:embeddedFont>
      <p:font typeface="黑体" panose="02010609060101010101" charset="-122"/>
      <p:regular r:id="rId72"/>
    </p:embeddedFont>
    <p:embeddedFont>
      <p:font typeface="微软雅黑" panose="020B0503020204020204" charset="-122"/>
      <p:regular r:id="rId73"/>
    </p:embeddedFont>
    <p:embeddedFont>
      <p:font typeface="华文细黑" panose="02010600040101010101" charset="-122"/>
      <p:regular r:id="rId7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F3B96D"/>
    <a:srgbClr val="DAE3F3"/>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p:scale>
          <a:sx n="66" d="100"/>
          <a:sy n="66" d="100"/>
        </p:scale>
        <p:origin x="-552" y="-942"/>
      </p:cViewPr>
      <p:guideLst>
        <p:guide orient="horz" pos="2216"/>
        <p:guide pos="39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4" Type="http://schemas.openxmlformats.org/officeDocument/2006/relationships/font" Target="fonts/font3.fntdata"/><Relationship Id="rId73" Type="http://schemas.openxmlformats.org/officeDocument/2006/relationships/font" Target="fonts/font2.fntdata"/><Relationship Id="rId72" Type="http://schemas.openxmlformats.org/officeDocument/2006/relationships/font" Target="fonts/font1.fntdata"/><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2" Type="http://schemas.openxmlformats.org/officeDocument/2006/relationships/slideLayout" Target="../slideLayouts/slideLayout14.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54.xml"/><Relationship Id="rId1" Type="http://schemas.openxmlformats.org/officeDocument/2006/relationships/tags" Target="../tags/tag53.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3.png"/><Relationship Id="rId2" Type="http://schemas.openxmlformats.org/officeDocument/2006/relationships/tags" Target="../tags/tag56.xml"/><Relationship Id="rId1" Type="http://schemas.openxmlformats.org/officeDocument/2006/relationships/tags" Target="../tags/tag5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png"/><Relationship Id="rId2" Type="http://schemas.openxmlformats.org/officeDocument/2006/relationships/tags" Target="../tags/tag58.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4" Type="http://schemas.openxmlformats.org/officeDocument/2006/relationships/slideLayout" Target="../slideLayouts/slideLayout14.xml"/><Relationship Id="rId33" Type="http://schemas.openxmlformats.org/officeDocument/2006/relationships/tags" Target="../tags/tag91.xml"/><Relationship Id="rId32" Type="http://schemas.openxmlformats.org/officeDocument/2006/relationships/tags" Target="../tags/tag90.xml"/><Relationship Id="rId31" Type="http://schemas.openxmlformats.org/officeDocument/2006/relationships/tags" Target="../tags/tag89.xml"/><Relationship Id="rId30" Type="http://schemas.openxmlformats.org/officeDocument/2006/relationships/tags" Target="../tags/tag88.xml"/><Relationship Id="rId3" Type="http://schemas.openxmlformats.org/officeDocument/2006/relationships/tags" Target="../tags/tag61.xml"/><Relationship Id="rId29" Type="http://schemas.openxmlformats.org/officeDocument/2006/relationships/tags" Target="../tags/tag87.xml"/><Relationship Id="rId28" Type="http://schemas.openxmlformats.org/officeDocument/2006/relationships/tags" Target="../tags/tag86.xml"/><Relationship Id="rId27" Type="http://schemas.openxmlformats.org/officeDocument/2006/relationships/tags" Target="../tags/tag85.xml"/><Relationship Id="rId26" Type="http://schemas.openxmlformats.org/officeDocument/2006/relationships/tags" Target="../tags/tag84.xml"/><Relationship Id="rId25" Type="http://schemas.openxmlformats.org/officeDocument/2006/relationships/tags" Target="../tags/tag83.xml"/><Relationship Id="rId24" Type="http://schemas.openxmlformats.org/officeDocument/2006/relationships/tags" Target="../tags/tag82.xml"/><Relationship Id="rId23" Type="http://schemas.openxmlformats.org/officeDocument/2006/relationships/tags" Target="../tags/tag81.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15.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4" Type="http://schemas.openxmlformats.org/officeDocument/2006/relationships/slideLayout" Target="../slideLayouts/slideLayout14.xml"/><Relationship Id="rId23" Type="http://schemas.openxmlformats.org/officeDocument/2006/relationships/tags" Target="../tags/tag114.xml"/><Relationship Id="rId22" Type="http://schemas.openxmlformats.org/officeDocument/2006/relationships/tags" Target="../tags/tag113.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tags" Target="../tags/tag93.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1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2" Type="http://schemas.openxmlformats.org/officeDocument/2006/relationships/slideLayout" Target="../slideLayouts/slideLayout14.xml"/><Relationship Id="rId21" Type="http://schemas.openxmlformats.org/officeDocument/2006/relationships/tags" Target="../tags/tag135.xml"/><Relationship Id="rId20" Type="http://schemas.openxmlformats.org/officeDocument/2006/relationships/tags" Target="../tags/tag134.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4.png"/><Relationship Id="rId2" Type="http://schemas.openxmlformats.org/officeDocument/2006/relationships/tags" Target="../tags/tag137.xml"/><Relationship Id="rId1" Type="http://schemas.openxmlformats.org/officeDocument/2006/relationships/tags" Target="../tags/tag136.xml"/></Relationships>
</file>

<file path=ppt/slides/_rels/slide29.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5" Type="http://schemas.openxmlformats.org/officeDocument/2006/relationships/slideLayout" Target="../slideLayouts/slideLayout14.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1" Type="http://schemas.openxmlformats.org/officeDocument/2006/relationships/slideLayout" Target="../slideLayouts/slideLayout14.xml"/><Relationship Id="rId20" Type="http://schemas.openxmlformats.org/officeDocument/2006/relationships/tags" Target="../tags/tag171.xml"/><Relationship Id="rId2" Type="http://schemas.openxmlformats.org/officeDocument/2006/relationships/tags" Target="../tags/tag153.xml"/><Relationship Id="rId19" Type="http://schemas.openxmlformats.org/officeDocument/2006/relationships/tags" Target="../tags/tag170.xml"/><Relationship Id="rId18" Type="http://schemas.openxmlformats.org/officeDocument/2006/relationships/tags" Target="../tags/tag169.xml"/><Relationship Id="rId17" Type="http://schemas.openxmlformats.org/officeDocument/2006/relationships/tags" Target="../tags/tag168.xml"/><Relationship Id="rId16" Type="http://schemas.openxmlformats.org/officeDocument/2006/relationships/tags" Target="../tags/tag167.xml"/><Relationship Id="rId15" Type="http://schemas.openxmlformats.org/officeDocument/2006/relationships/tags" Target="../tags/tag166.xml"/><Relationship Id="rId14" Type="http://schemas.openxmlformats.org/officeDocument/2006/relationships/tags" Target="../tags/tag165.xml"/><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tags" Target="../tags/tag152.xml"/></Relationships>
</file>

<file path=ppt/slides/_rels/slide31.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tags" Target="../tags/tag173.xml"/><Relationship Id="rId15" Type="http://schemas.openxmlformats.org/officeDocument/2006/relationships/slideLayout" Target="../slideLayouts/slideLayout14.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87.xml"/><Relationship Id="rId1" Type="http://schemas.openxmlformats.org/officeDocument/2006/relationships/tags" Target="../tags/tag186.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5.png"/><Relationship Id="rId2" Type="http://schemas.openxmlformats.org/officeDocument/2006/relationships/tags" Target="../tags/tag189.xml"/><Relationship Id="rId1" Type="http://schemas.openxmlformats.org/officeDocument/2006/relationships/tags" Target="../tags/tag188.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1.xml"/><Relationship Id="rId1" Type="http://schemas.openxmlformats.org/officeDocument/2006/relationships/tags" Target="../tags/tag19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3.xml"/><Relationship Id="rId1" Type="http://schemas.openxmlformats.org/officeDocument/2006/relationships/tags" Target="../tags/tag19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6.png"/><Relationship Id="rId2" Type="http://schemas.openxmlformats.org/officeDocument/2006/relationships/tags" Target="../tags/tag195.xml"/><Relationship Id="rId1" Type="http://schemas.openxmlformats.org/officeDocument/2006/relationships/tags" Target="../tags/tag194.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197.xml"/><Relationship Id="rId1" Type="http://schemas.openxmlformats.org/officeDocument/2006/relationships/tags" Target="../tags/tag19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7.png"/><Relationship Id="rId2" Type="http://schemas.openxmlformats.org/officeDocument/2006/relationships/tags" Target="../tags/tag199.xml"/><Relationship Id="rId1" Type="http://schemas.openxmlformats.org/officeDocument/2006/relationships/tags" Target="../tags/tag198.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1.xml"/><Relationship Id="rId1" Type="http://schemas.openxmlformats.org/officeDocument/2006/relationships/tags" Target="../tags/tag20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3.xml"/><Relationship Id="rId1" Type="http://schemas.openxmlformats.org/officeDocument/2006/relationships/tags" Target="../tags/tag20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4.png"/><Relationship Id="rId2" Type="http://schemas.openxmlformats.org/officeDocument/2006/relationships/tags" Target="../tags/tag205.xml"/><Relationship Id="rId1" Type="http://schemas.openxmlformats.org/officeDocument/2006/relationships/tags" Target="../tags/tag204.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8.png"/><Relationship Id="rId2" Type="http://schemas.openxmlformats.org/officeDocument/2006/relationships/tags" Target="../tags/tag207.xml"/><Relationship Id="rId1" Type="http://schemas.openxmlformats.org/officeDocument/2006/relationships/tags" Target="../tags/tag20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09.xml"/><Relationship Id="rId1" Type="http://schemas.openxmlformats.org/officeDocument/2006/relationships/tags" Target="../tags/tag20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9.png"/><Relationship Id="rId2" Type="http://schemas.openxmlformats.org/officeDocument/2006/relationships/tags" Target="../tags/tag211.xml"/><Relationship Id="rId1" Type="http://schemas.openxmlformats.org/officeDocument/2006/relationships/tags" Target="../tags/tag210.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0.png"/><Relationship Id="rId2" Type="http://schemas.openxmlformats.org/officeDocument/2006/relationships/tags" Target="../tags/tag213.xml"/><Relationship Id="rId1" Type="http://schemas.openxmlformats.org/officeDocument/2006/relationships/tags" Target="../tags/tag21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5.xml"/><Relationship Id="rId1" Type="http://schemas.openxmlformats.org/officeDocument/2006/relationships/tags" Target="../tags/tag214.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tags" Target="../tags/tag217.xml"/><Relationship Id="rId1" Type="http://schemas.openxmlformats.org/officeDocument/2006/relationships/tags" Target="../tags/tag216.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19.xml"/><Relationship Id="rId1" Type="http://schemas.openxmlformats.org/officeDocument/2006/relationships/tags" Target="../tags/tag21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21.xml"/><Relationship Id="rId1" Type="http://schemas.openxmlformats.org/officeDocument/2006/relationships/tags" Target="../tags/tag22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3.png"/><Relationship Id="rId2" Type="http://schemas.openxmlformats.org/officeDocument/2006/relationships/tags" Target="../tags/tag223.xml"/><Relationship Id="rId1" Type="http://schemas.openxmlformats.org/officeDocument/2006/relationships/tags" Target="../tags/tag22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4.png"/><Relationship Id="rId2" Type="http://schemas.openxmlformats.org/officeDocument/2006/relationships/tags" Target="../tags/tag225.xml"/><Relationship Id="rId1" Type="http://schemas.openxmlformats.org/officeDocument/2006/relationships/tags" Target="../tags/tag224.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5.png"/><Relationship Id="rId2" Type="http://schemas.openxmlformats.org/officeDocument/2006/relationships/tags" Target="../tags/tag227.xml"/><Relationship Id="rId1" Type="http://schemas.openxmlformats.org/officeDocument/2006/relationships/tags" Target="../tags/tag226.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6.png"/><Relationship Id="rId2" Type="http://schemas.openxmlformats.org/officeDocument/2006/relationships/tags" Target="../tags/tag229.xml"/><Relationship Id="rId1" Type="http://schemas.openxmlformats.org/officeDocument/2006/relationships/tags" Target="../tags/tag228.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31.xml"/><Relationship Id="rId1" Type="http://schemas.openxmlformats.org/officeDocument/2006/relationships/tags" Target="../tags/tag230.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7.png"/><Relationship Id="rId2" Type="http://schemas.openxmlformats.org/officeDocument/2006/relationships/tags" Target="../tags/tag233.xml"/><Relationship Id="rId1" Type="http://schemas.openxmlformats.org/officeDocument/2006/relationships/tags" Target="../tags/tag232.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8.png"/><Relationship Id="rId2" Type="http://schemas.openxmlformats.org/officeDocument/2006/relationships/tags" Target="../tags/tag235.xml"/><Relationship Id="rId1" Type="http://schemas.openxmlformats.org/officeDocument/2006/relationships/tags" Target="../tags/tag234.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39.png"/><Relationship Id="rId2" Type="http://schemas.openxmlformats.org/officeDocument/2006/relationships/tags" Target="../tags/tag237.xml"/><Relationship Id="rId1" Type="http://schemas.openxmlformats.org/officeDocument/2006/relationships/tags" Target="../tags/tag236.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0.png"/><Relationship Id="rId2" Type="http://schemas.openxmlformats.org/officeDocument/2006/relationships/tags" Target="../tags/tag239.xml"/><Relationship Id="rId1" Type="http://schemas.openxmlformats.org/officeDocument/2006/relationships/tags" Target="../tags/tag23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241.xml"/><Relationship Id="rId1" Type="http://schemas.openxmlformats.org/officeDocument/2006/relationships/tags" Target="../tags/tag240.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41.png"/><Relationship Id="rId2" Type="http://schemas.openxmlformats.org/officeDocument/2006/relationships/tags" Target="../tags/tag243.xml"/><Relationship Id="rId1" Type="http://schemas.openxmlformats.org/officeDocument/2006/relationships/tags" Target="../tags/tag24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2.png"/><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4" Type="http://schemas.openxmlformats.org/officeDocument/2006/relationships/slideLayout" Target="../slideLayouts/slideLayout14.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tags" Target="../tags/tag10.xml"/><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tags" Target="../tags/tag23.xml"/><Relationship Id="rId14" Type="http://schemas.openxmlformats.org/officeDocument/2006/relationships/tags" Target="../tags/tag22.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护理学基础</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1069975" y="1389063"/>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给药原则是一切用药的总则，给药中必须严格遵守。</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7"/>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遵医嘱给药是安全给药的前提。护士若对医嘱有疑问，应确认无误后方可执行，切不可盲目给药，也不得擅自更改医嘱；发现给药错误，应及时报告、处理。</a:t>
              </a:r>
              <a:endPar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8"/>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（一）遵医嘱给药</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9"/>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10"/>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1"/>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2"/>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3"/>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查对制度是安全给药的保障通过三查七对，同时检查药物质量，做到将准确的药物，按准确的剂量，用准确的方法，在准确的时间给予准确的患者。</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4"/>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（二）严格执行查对制度</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5"/>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6"/>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7"/>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3400" y="2701925"/>
            <a:ext cx="3081338" cy="2549525"/>
            <a:chOff x="9836" y="4255"/>
            <a:chExt cx="4853" cy="4016"/>
          </a:xfrm>
        </p:grpSpPr>
        <p:sp>
          <p:nvSpPr>
            <p:cNvPr id="8" name="文本框 5"/>
            <p:cNvSpPr txBox="1"/>
            <p:nvPr>
              <p:custDataLst>
                <p:tags r:id="rId18"/>
              </p:custDataLst>
            </p:nvPr>
          </p:nvSpPr>
          <p:spPr>
            <a:xfrm>
              <a:off x="10153" y="486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根据医嘱准备药物并按时发放及使用；对易发生过敏的药物，用药前需了解用药史、过敏史和家族史，按需进行过敏试验，阴性者方可用药；给药前与患者有效沟通并取得合作；给予患者相应的用药指导，提高其自我合理用药的能力。</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9"/>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（三）及时正确给药</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20"/>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二、安全给药原则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二、安全给药原则</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808980" y="2782570"/>
            <a:ext cx="5245100" cy="175323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（四）观察用药反应</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用药后注意观察药物疗效和不良反应。发现不良反应时应及时告知医生，遵医嘱给药相应处理，并做好相应记录。</a:t>
            </a:r>
            <a:endParaRPr lang="zh-CN" altLang="en-US"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三、给药途径</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245100" y="2552065"/>
            <a:ext cx="5694680" cy="258445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根据患者的病情、药物性质、剂型、机体对药物的吸收情况和用药目的的不同而选择不同的给药途径。动、静脉注射给药直接进入血液循环，其他给药方式均有一个药物的吸收过程，通常情况下，药物吸收速度由快至慢依次为：吸入＞舌下含化＞直肠给药＞肌内注射＞皮下注射＞口服＞皮肤给药。</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1094740" y="1980565"/>
            <a:ext cx="3743325" cy="3728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四、给药次数和时间</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471930" y="2206625"/>
            <a:ext cx="9249410" cy="92202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给药次数及间隔时间取决于药物的半衰期，以能维持药物在血液中的有效浓度为最佳选择，同时应考虑药物的特性及人体的生理节奏等。（医院常用给药时间安排见表 7-2）。</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342640" y="3634740"/>
            <a:ext cx="5334000" cy="148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矩形 126"/>
          <p:cNvSpPr/>
          <p:nvPr>
            <p:custDataLst>
              <p:tags r:id="rId1"/>
            </p:custDataLst>
          </p:nvPr>
        </p:nvSpPr>
        <p:spPr>
          <a:xfrm>
            <a:off x="1558925" y="3687763"/>
            <a:ext cx="50800" cy="102711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899" name="矩形 127"/>
          <p:cNvSpPr/>
          <p:nvPr>
            <p:custDataLst>
              <p:tags r:id="rId2"/>
            </p:custDataLst>
          </p:nvPr>
        </p:nvSpPr>
        <p:spPr>
          <a:xfrm>
            <a:off x="1835150" y="3687763"/>
            <a:ext cx="50800" cy="102711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0" name="矩形 128"/>
          <p:cNvSpPr/>
          <p:nvPr>
            <p:custDataLst>
              <p:tags r:id="rId3"/>
            </p:custDataLst>
          </p:nvPr>
        </p:nvSpPr>
        <p:spPr>
          <a:xfrm>
            <a:off x="2112963" y="3687763"/>
            <a:ext cx="50800" cy="102711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1" name="矩形 129"/>
          <p:cNvSpPr/>
          <p:nvPr>
            <p:custDataLst>
              <p:tags r:id="rId4"/>
            </p:custDataLst>
          </p:nvPr>
        </p:nvSpPr>
        <p:spPr>
          <a:xfrm>
            <a:off x="754063" y="3730625"/>
            <a:ext cx="139700" cy="280988"/>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2" name="任意多边形 130"/>
          <p:cNvSpPr/>
          <p:nvPr>
            <p:custDataLst>
              <p:tags r:id="rId5"/>
            </p:custDataLst>
          </p:nvPr>
        </p:nvSpPr>
        <p:spPr>
          <a:xfrm>
            <a:off x="728663" y="3703638"/>
            <a:ext cx="190500" cy="334962"/>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80903" name="任意多边形 131"/>
          <p:cNvSpPr/>
          <p:nvPr>
            <p:custDataLst>
              <p:tags r:id="rId6"/>
            </p:custDataLst>
          </p:nvPr>
        </p:nvSpPr>
        <p:spPr>
          <a:xfrm>
            <a:off x="893763" y="3074988"/>
            <a:ext cx="2211387" cy="159385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80904" name="任意多边形 132"/>
          <p:cNvSpPr/>
          <p:nvPr>
            <p:custDataLst>
              <p:tags r:id="rId7"/>
            </p:custDataLst>
          </p:nvPr>
        </p:nvSpPr>
        <p:spPr>
          <a:xfrm>
            <a:off x="865188" y="3074988"/>
            <a:ext cx="2268537" cy="159385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80905" name="任意多边形 133"/>
          <p:cNvSpPr/>
          <p:nvPr>
            <p:custDataLst>
              <p:tags r:id="rId8"/>
            </p:custDataLst>
          </p:nvPr>
        </p:nvSpPr>
        <p:spPr>
          <a:xfrm>
            <a:off x="1169988" y="3952875"/>
            <a:ext cx="1411287" cy="622300"/>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80906" name="任意多边形 134"/>
          <p:cNvSpPr/>
          <p:nvPr>
            <p:custDataLst>
              <p:tags r:id="rId9"/>
            </p:custDataLst>
          </p:nvPr>
        </p:nvSpPr>
        <p:spPr>
          <a:xfrm>
            <a:off x="1143000" y="3925888"/>
            <a:ext cx="1466850" cy="674687"/>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80907" name="矩形 135"/>
          <p:cNvSpPr/>
          <p:nvPr>
            <p:custDataLst>
              <p:tags r:id="rId10"/>
            </p:custDataLst>
          </p:nvPr>
        </p:nvSpPr>
        <p:spPr>
          <a:xfrm>
            <a:off x="1516063" y="4689475"/>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8" name="矩形 136"/>
          <p:cNvSpPr/>
          <p:nvPr>
            <p:custDataLst>
              <p:tags r:id="rId11"/>
            </p:custDataLst>
          </p:nvPr>
        </p:nvSpPr>
        <p:spPr>
          <a:xfrm>
            <a:off x="1792288" y="4689475"/>
            <a:ext cx="138112"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09" name="矩形 137"/>
          <p:cNvSpPr/>
          <p:nvPr>
            <p:custDataLst>
              <p:tags r:id="rId12"/>
            </p:custDataLst>
          </p:nvPr>
        </p:nvSpPr>
        <p:spPr>
          <a:xfrm>
            <a:off x="2070100" y="4689475"/>
            <a:ext cx="136525" cy="5080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0" name="矩形 138"/>
          <p:cNvSpPr/>
          <p:nvPr>
            <p:custDataLst>
              <p:tags r:id="rId13"/>
            </p:custDataLst>
          </p:nvPr>
        </p:nvSpPr>
        <p:spPr>
          <a:xfrm>
            <a:off x="1516063" y="3662363"/>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1" name="矩形 139"/>
          <p:cNvSpPr/>
          <p:nvPr>
            <p:custDataLst>
              <p:tags r:id="rId14"/>
            </p:custDataLst>
          </p:nvPr>
        </p:nvSpPr>
        <p:spPr>
          <a:xfrm>
            <a:off x="1792288" y="3662363"/>
            <a:ext cx="138112"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2" name="矩形 140"/>
          <p:cNvSpPr/>
          <p:nvPr>
            <p:custDataLst>
              <p:tags r:id="rId15"/>
            </p:custDataLst>
          </p:nvPr>
        </p:nvSpPr>
        <p:spPr>
          <a:xfrm>
            <a:off x="2070100" y="3662363"/>
            <a:ext cx="136525" cy="5238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3" name="矩形 141"/>
          <p:cNvSpPr/>
          <p:nvPr>
            <p:custDataLst>
              <p:tags r:id="rId16"/>
            </p:custDataLst>
          </p:nvPr>
        </p:nvSpPr>
        <p:spPr>
          <a:xfrm>
            <a:off x="3105150" y="3025775"/>
            <a:ext cx="139700" cy="168910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80914" name="任意多边形 142"/>
          <p:cNvSpPr/>
          <p:nvPr>
            <p:custDataLst>
              <p:tags r:id="rId17"/>
            </p:custDataLst>
          </p:nvPr>
        </p:nvSpPr>
        <p:spPr>
          <a:xfrm>
            <a:off x="3079750" y="3000375"/>
            <a:ext cx="190500" cy="173990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80915" name="任意多边形 143"/>
          <p:cNvSpPr/>
          <p:nvPr>
            <p:custDataLst>
              <p:tags r:id="rId18"/>
            </p:custDataLst>
          </p:nvPr>
        </p:nvSpPr>
        <p:spPr>
          <a:xfrm>
            <a:off x="919163" y="2819400"/>
            <a:ext cx="1236662" cy="225425"/>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80916" name="任意多边形 144"/>
          <p:cNvSpPr/>
          <p:nvPr>
            <p:custDataLst>
              <p:tags r:id="rId19"/>
            </p:custDataLst>
          </p:nvPr>
        </p:nvSpPr>
        <p:spPr>
          <a:xfrm>
            <a:off x="919163" y="3060700"/>
            <a:ext cx="1236662" cy="223838"/>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cxnSp>
        <p:nvCxnSpPr>
          <p:cNvPr id="146" name="直接连接符 145"/>
          <p:cNvCxnSpPr/>
          <p:nvPr>
            <p:custDataLst>
              <p:tags r:id="rId20"/>
            </p:custDataLst>
          </p:nvPr>
        </p:nvCxnSpPr>
        <p:spPr>
          <a:xfrm>
            <a:off x="3754438" y="2611438"/>
            <a:ext cx="7667625" cy="0"/>
          </a:xfrm>
          <a:prstGeom prst="line">
            <a:avLst/>
          </a:prstGeom>
          <a:ln w="9525" cap="rnd">
            <a:solidFill>
              <a:srgbClr val="000000">
                <a:lumMod val="50000"/>
                <a:lumOff val="50000"/>
              </a:srgbClr>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2" name="直接连接符 51"/>
          <p:cNvCxnSpPr/>
          <p:nvPr>
            <p:custDataLst>
              <p:tags r:id="rId21"/>
            </p:custDataLst>
          </p:nvPr>
        </p:nvCxnSpPr>
        <p:spPr>
          <a:xfrm>
            <a:off x="3681413" y="4240213"/>
            <a:ext cx="7554913" cy="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9" name="文本框 8"/>
          <p:cNvSpPr txBox="1"/>
          <p:nvPr>
            <p:custDataLst>
              <p:tags r:id="rId22"/>
            </p:custDataLst>
          </p:nvPr>
        </p:nvSpPr>
        <p:spPr>
          <a:xfrm>
            <a:off x="4345940" y="2835275"/>
            <a:ext cx="3003550" cy="896620"/>
          </a:xfrm>
          <a:prstGeom prst="rect">
            <a:avLst/>
          </a:prstGeom>
          <a:noFill/>
        </p:spPr>
        <p:txBody>
          <a:bodyPr wrap="square" lIns="90000" tIns="0" rIns="90000" bIns="46800" rtlCol="0">
            <a:noAutofit/>
          </a:bodyPr>
          <a:lstStyle/>
          <a:p>
            <a:pPr>
              <a:lnSpc>
                <a:spcPct val="120000"/>
              </a:lnSpc>
              <a:spcBef>
                <a:spcPts val="0"/>
              </a:spcBef>
              <a:spcAft>
                <a:spcPts val="0"/>
              </a:spcAft>
              <a:buSzPct val="100000"/>
            </a:pPr>
            <a:r>
              <a:rPr lang="zh-CN" altLang="en-US" sz="1400" b="0" spc="150" noProof="1" dirty="0">
                <a:solidFill>
                  <a:srgbClr val="000000"/>
                </a:solidFill>
                <a:latin typeface="微软雅黑" panose="020B0503020204020204" charset="-122"/>
                <a:ea typeface="微软雅黑" panose="020B0503020204020204" charset="-122"/>
                <a:cs typeface="+mn-cs"/>
              </a:rPr>
              <a:t>1. 剂量　在一定范围内，药效随剂量的增加而增强，但当剂量超过一定限度时则会产生毒性作用。</a:t>
            </a:r>
            <a:endParaRPr lang="zh-CN" altLang="en-US" sz="1400" b="0" spc="150" noProof="1" dirty="0">
              <a:solidFill>
                <a:srgbClr val="000000"/>
              </a:solidFill>
              <a:latin typeface="微软雅黑" panose="020B0503020204020204" charset="-122"/>
              <a:ea typeface="微软雅黑" panose="020B0503020204020204" charset="-122"/>
              <a:cs typeface="+mn-cs"/>
            </a:endParaRPr>
          </a:p>
        </p:txBody>
      </p:sp>
      <p:sp>
        <p:nvSpPr>
          <p:cNvPr id="55" name="椭圆 54"/>
          <p:cNvSpPr/>
          <p:nvPr>
            <p:custDataLst>
              <p:tags r:id="rId23"/>
            </p:custDataLst>
          </p:nvPr>
        </p:nvSpPr>
        <p:spPr>
          <a:xfrm>
            <a:off x="3706813" y="2797175"/>
            <a:ext cx="530225" cy="530225"/>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1</a:t>
            </a:r>
            <a:endParaRPr lang="en-US" altLang="zh-CN" strike="noStrike" noProof="1" dirty="0">
              <a:latin typeface="微软雅黑" panose="020B0503020204020204" charset="-122"/>
              <a:ea typeface="微软雅黑" panose="020B0503020204020204" charset="-122"/>
            </a:endParaRPr>
          </a:p>
        </p:txBody>
      </p:sp>
      <p:sp>
        <p:nvSpPr>
          <p:cNvPr id="57" name="文本框 56"/>
          <p:cNvSpPr txBox="1"/>
          <p:nvPr>
            <p:custDataLst>
              <p:tags r:id="rId24"/>
            </p:custDataLst>
          </p:nvPr>
        </p:nvSpPr>
        <p:spPr>
          <a:xfrm>
            <a:off x="4345940" y="4509135"/>
            <a:ext cx="3003550" cy="756920"/>
          </a:xfrm>
          <a:prstGeom prst="rect">
            <a:avLst/>
          </a:prstGeom>
          <a:noFill/>
        </p:spPr>
        <p:txBody>
          <a:bodyPr wrap="square" lIns="90000" tIns="0" rIns="90000" bIns="46800" rtlCol="0">
            <a:noAutofit/>
          </a:bodyPr>
          <a:lstStyle/>
          <a:p>
            <a:pPr>
              <a:lnSpc>
                <a:spcPct val="120000"/>
              </a:lnSpc>
              <a:spcBef>
                <a:spcPts val="0"/>
              </a:spcBef>
              <a:spcAft>
                <a:spcPts val="0"/>
              </a:spcAft>
              <a:buSzPct val="100000"/>
            </a:pPr>
            <a:r>
              <a:rPr lang="zh-CN" altLang="en-US" sz="1400" b="0" spc="150" noProof="1" dirty="0">
                <a:solidFill>
                  <a:srgbClr val="000000"/>
                </a:solidFill>
                <a:latin typeface="微软雅黑" panose="020B0503020204020204" charset="-122"/>
                <a:ea typeface="微软雅黑" panose="020B0503020204020204" charset="-122"/>
                <a:cs typeface="+mn-cs"/>
              </a:rPr>
              <a:t>3. 给药途径与时间　不同的给药途径能直接影响药物发生作用的快慢和强弱，甚至还会产生不同的药物效应。</a:t>
            </a:r>
            <a:endParaRPr lang="zh-CN" altLang="en-US" sz="1400" b="0" spc="150" noProof="1" dirty="0">
              <a:solidFill>
                <a:srgbClr val="000000"/>
              </a:solidFill>
              <a:latin typeface="微软雅黑" panose="020B0503020204020204" charset="-122"/>
              <a:ea typeface="微软雅黑" panose="020B0503020204020204" charset="-122"/>
              <a:cs typeface="+mn-cs"/>
            </a:endParaRPr>
          </a:p>
        </p:txBody>
      </p:sp>
      <p:sp>
        <p:nvSpPr>
          <p:cNvPr id="59" name="椭圆 58"/>
          <p:cNvSpPr/>
          <p:nvPr>
            <p:custDataLst>
              <p:tags r:id="rId25"/>
            </p:custDataLst>
          </p:nvPr>
        </p:nvSpPr>
        <p:spPr>
          <a:xfrm>
            <a:off x="3706813" y="4537075"/>
            <a:ext cx="530225" cy="530225"/>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solidFill>
                  <a:schemeClr val="bg1"/>
                </a:solidFill>
                <a:latin typeface="微软雅黑" panose="020B0503020204020204" charset="-122"/>
                <a:ea typeface="微软雅黑" panose="020B0503020204020204" charset="-122"/>
              </a:rPr>
              <a:t>3</a:t>
            </a:r>
            <a:endParaRPr lang="en-US" altLang="zh-CN" strike="noStrike" noProof="1" dirty="0">
              <a:solidFill>
                <a:schemeClr val="bg1"/>
              </a:solidFill>
              <a:latin typeface="微软雅黑" panose="020B0503020204020204" charset="-122"/>
              <a:ea typeface="微软雅黑" panose="020B0503020204020204" charset="-122"/>
            </a:endParaRPr>
          </a:p>
        </p:txBody>
      </p:sp>
      <p:cxnSp>
        <p:nvCxnSpPr>
          <p:cNvPr id="61" name="直接连接符 60"/>
          <p:cNvCxnSpPr/>
          <p:nvPr>
            <p:custDataLst>
              <p:tags r:id="rId26"/>
            </p:custDataLst>
          </p:nvPr>
        </p:nvCxnSpPr>
        <p:spPr>
          <a:xfrm>
            <a:off x="7458075" y="2530475"/>
            <a:ext cx="0" cy="2768600"/>
          </a:xfrm>
          <a:prstGeom prst="line">
            <a:avLst/>
          </a:prstGeom>
          <a:ln w="3175" cap="rnd">
            <a:solidFill>
              <a:sysClr val="window" lastClr="FFFFFF">
                <a:lumMod val="85000"/>
              </a:sysClr>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62" name="文本框 61"/>
          <p:cNvSpPr txBox="1"/>
          <p:nvPr>
            <p:custDataLst>
              <p:tags r:id="rId27"/>
            </p:custDataLst>
          </p:nvPr>
        </p:nvSpPr>
        <p:spPr>
          <a:xfrm>
            <a:off x="8561705" y="2797175"/>
            <a:ext cx="3003550" cy="756920"/>
          </a:xfrm>
          <a:prstGeom prst="rect">
            <a:avLst/>
          </a:prstGeom>
          <a:noFill/>
        </p:spPr>
        <p:txBody>
          <a:bodyPr wrap="square" lIns="90000" tIns="0" rIns="90000" bIns="46800" rtlCol="0">
            <a:noAutofit/>
          </a:bodyPr>
          <a:lstStyle/>
          <a:p>
            <a:pPr>
              <a:lnSpc>
                <a:spcPct val="120000"/>
              </a:lnSpc>
              <a:spcBef>
                <a:spcPts val="0"/>
              </a:spcBef>
              <a:spcAft>
                <a:spcPts val="0"/>
              </a:spcAft>
              <a:buSzPct val="100000"/>
            </a:pPr>
            <a:r>
              <a:rPr lang="zh-CN" altLang="en-US" sz="1400" b="0" spc="150" noProof="1" dirty="0">
                <a:solidFill>
                  <a:srgbClr val="000000"/>
                </a:solidFill>
                <a:latin typeface="微软雅黑" panose="020B0503020204020204" charset="-122"/>
                <a:ea typeface="微软雅黑" panose="020B0503020204020204" charset="-122"/>
                <a:cs typeface="+mn-cs"/>
              </a:rPr>
              <a:t>2. 剂型　剂型不同的药物其吸收量与速度也各不相同，从而影响药物发生作用的快慢和强弱。</a:t>
            </a:r>
            <a:endParaRPr lang="zh-CN" altLang="en-US" sz="1400" b="0" spc="150" noProof="1" dirty="0">
              <a:solidFill>
                <a:srgbClr val="000000"/>
              </a:solidFill>
              <a:latin typeface="微软雅黑" panose="020B0503020204020204" charset="-122"/>
              <a:ea typeface="微软雅黑" panose="020B0503020204020204" charset="-122"/>
              <a:cs typeface="+mn-cs"/>
            </a:endParaRPr>
          </a:p>
        </p:txBody>
      </p:sp>
      <p:sp>
        <p:nvSpPr>
          <p:cNvPr id="64" name="椭圆 63"/>
          <p:cNvSpPr/>
          <p:nvPr>
            <p:custDataLst>
              <p:tags r:id="rId28"/>
            </p:custDataLst>
          </p:nvPr>
        </p:nvSpPr>
        <p:spPr>
          <a:xfrm>
            <a:off x="7816850" y="2797175"/>
            <a:ext cx="530225" cy="530225"/>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2</a:t>
            </a:r>
            <a:endParaRPr lang="en-US" altLang="zh-CN" strike="noStrike" noProof="1" dirty="0">
              <a:latin typeface="微软雅黑" panose="020B0503020204020204" charset="-122"/>
              <a:ea typeface="微软雅黑" panose="020B0503020204020204" charset="-122"/>
            </a:endParaRPr>
          </a:p>
        </p:txBody>
      </p:sp>
      <p:sp>
        <p:nvSpPr>
          <p:cNvPr id="66" name="文本框 65"/>
          <p:cNvSpPr txBox="1"/>
          <p:nvPr>
            <p:custDataLst>
              <p:tags r:id="rId29"/>
            </p:custDataLst>
          </p:nvPr>
        </p:nvSpPr>
        <p:spPr>
          <a:xfrm>
            <a:off x="8561705" y="4423410"/>
            <a:ext cx="3003550" cy="756920"/>
          </a:xfrm>
          <a:prstGeom prst="rect">
            <a:avLst/>
          </a:prstGeom>
          <a:noFill/>
        </p:spPr>
        <p:txBody>
          <a:bodyPr wrap="square" lIns="90000" tIns="0" rIns="90000" bIns="46800" rtlCol="0">
            <a:noAutofit/>
          </a:bodyPr>
          <a:lstStyle/>
          <a:p>
            <a:pPr>
              <a:lnSpc>
                <a:spcPct val="120000"/>
              </a:lnSpc>
            </a:pPr>
            <a:r>
              <a:rPr lang="zh-CN" altLang="en-US" sz="1400" b="0" spc="150" noProof="1" dirty="0">
                <a:latin typeface="微软雅黑" panose="020B0503020204020204" charset="-122"/>
                <a:ea typeface="微软雅黑" panose="020B0503020204020204" charset="-122"/>
                <a:cs typeface="+mn-cs"/>
              </a:rPr>
              <a:t>4. 药物间的相互作用　合理的联合用药可以增加疗效、降低毒性和减少不良反应。不合理的联合用药会降低疗效，出现不良反应，加大毒性。</a:t>
            </a:r>
            <a:endParaRPr lang="zh-CN" altLang="en-US" sz="1400" b="0" spc="150" noProof="1" dirty="0">
              <a:latin typeface="微软雅黑" panose="020B0503020204020204" charset="-122"/>
              <a:ea typeface="微软雅黑" panose="020B0503020204020204" charset="-122"/>
              <a:cs typeface="+mn-cs"/>
            </a:endParaRPr>
          </a:p>
        </p:txBody>
      </p:sp>
      <p:sp>
        <p:nvSpPr>
          <p:cNvPr id="68" name="椭圆 67"/>
          <p:cNvSpPr/>
          <p:nvPr>
            <p:custDataLst>
              <p:tags r:id="rId30"/>
            </p:custDataLst>
          </p:nvPr>
        </p:nvSpPr>
        <p:spPr>
          <a:xfrm>
            <a:off x="7816850" y="4537075"/>
            <a:ext cx="530225" cy="530225"/>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4</a:t>
            </a:r>
            <a:endParaRPr lang="en-US" altLang="zh-CN" strike="noStrike" noProof="1" dirty="0">
              <a:latin typeface="微软雅黑" panose="020B0503020204020204" charset="-122"/>
              <a:ea typeface="微软雅黑" panose="020B0503020204020204" charset="-122"/>
            </a:endParaRPr>
          </a:p>
        </p:txBody>
      </p:sp>
      <p:sp>
        <p:nvSpPr>
          <p:cNvPr id="23" name="Title 6"/>
          <p:cNvSpPr txBox="1"/>
          <p:nvPr>
            <p:custDataLst>
              <p:tags r:id="rId31"/>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五、影响药物作用的因素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7" name="Title 6"/>
          <p:cNvSpPr txBox="1"/>
          <p:nvPr>
            <p:custDataLst>
              <p:tags r:id="rId32"/>
            </p:custDataLst>
          </p:nvPr>
        </p:nvSpPr>
        <p:spPr>
          <a:xfrm>
            <a:off x="894080" y="1357948"/>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（一）药物因素</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33"/>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988060" y="1484313"/>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（二）机体因素</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2" name="组合 101"/>
          <p:cNvGrpSpPr/>
          <p:nvPr/>
        </p:nvGrpSpPr>
        <p:grpSpPr>
          <a:xfrm>
            <a:off x="1374140" y="2993390"/>
            <a:ext cx="1898650" cy="1822450"/>
            <a:chOff x="2329" y="3890"/>
            <a:chExt cx="2990" cy="2870"/>
          </a:xfrm>
        </p:grpSpPr>
        <p:cxnSp>
          <p:nvCxnSpPr>
            <p:cNvPr id="43" name="直接连接符 42"/>
            <p:cNvCxnSpPr>
              <a:stCxn id="44" idx="3"/>
            </p:cNvCxnSpPr>
            <p:nvPr>
              <p:custDataLst>
                <p:tags r:id="rId2"/>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4"/>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5"/>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1. 生理因素</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817303" y="2993390"/>
            <a:ext cx="1898650" cy="1822450"/>
            <a:chOff x="6168" y="3890"/>
            <a:chExt cx="2990" cy="2870"/>
          </a:xfrm>
        </p:grpSpPr>
        <p:cxnSp>
          <p:nvCxnSpPr>
            <p:cNvPr id="47" name="直接连接符 46"/>
            <p:cNvCxnSpPr>
              <a:stCxn id="48" idx="3"/>
            </p:cNvCxnSpPr>
            <p:nvPr>
              <p:custDataLst>
                <p:tags r:id="rId7"/>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8"/>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9"/>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10"/>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rPr>
                <a:t>2. 病理因素</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314440" y="2993390"/>
            <a:ext cx="1898650" cy="1822450"/>
            <a:chOff x="10109" y="3890"/>
            <a:chExt cx="2990" cy="2870"/>
          </a:xfrm>
        </p:grpSpPr>
        <p:cxnSp>
          <p:nvCxnSpPr>
            <p:cNvPr id="51" name="直接连接符 50"/>
            <p:cNvCxnSpPr>
              <a:stCxn id="52" idx="3"/>
            </p:cNvCxnSpPr>
            <p:nvPr>
              <p:custDataLst>
                <p:tags r:id="rId12"/>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3"/>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4"/>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5"/>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6"/>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3. 心理因素</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6" name="组合 105"/>
          <p:cNvGrpSpPr/>
          <p:nvPr/>
        </p:nvGrpSpPr>
        <p:grpSpPr>
          <a:xfrm>
            <a:off x="8686165" y="2993390"/>
            <a:ext cx="1898650" cy="1822450"/>
            <a:chOff x="13846" y="3890"/>
            <a:chExt cx="2990" cy="2870"/>
          </a:xfrm>
        </p:grpSpPr>
        <p:sp>
          <p:nvSpPr>
            <p:cNvPr id="58" name="椭圆 57"/>
            <p:cNvSpPr/>
            <p:nvPr>
              <p:custDataLst>
                <p:tags r:id="rId17"/>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8"/>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9"/>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57" name="矩形 56"/>
              <p:cNvSpPr/>
              <p:nvPr>
                <p:custDataLst>
                  <p:tags r:id="rId20"/>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2" name="文本框 61"/>
              <p:cNvSpPr txBox="1"/>
              <p:nvPr>
                <p:custDataLst>
                  <p:tags r:id="rId21"/>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4. 个体差异</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sp>
        <p:nvSpPr>
          <p:cNvPr id="23" name="Title 6"/>
          <p:cNvSpPr txBox="1"/>
          <p:nvPr>
            <p:custDataLst>
              <p:tags r:id="rId2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五、影响药物作用的因素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sp>
        <p:nvSpPr>
          <p:cNvPr id="127" name="Title 6"/>
          <p:cNvSpPr txBox="1"/>
          <p:nvPr>
            <p:custDataLst>
              <p:tags r:id="rId2"/>
            </p:custDataLst>
          </p:nvPr>
        </p:nvSpPr>
        <p:spPr>
          <a:xfrm>
            <a:off x="1069975" y="1389063"/>
            <a:ext cx="94472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05000"/>
              <a:buFont typeface="Wingdings" panose="05000000000000000000" charset="0"/>
            </a:pPr>
            <a:r>
              <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（三）饮食对药物作用的影响</a:t>
            </a:r>
            <a:endParaRPr lang="zh-CN" altLang="en-US"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88" name="直接连接符 87"/>
          <p:cNvCxnSpPr/>
          <p:nvPr>
            <p:custDataLst>
              <p:tags r:id="rId3"/>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4"/>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5"/>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6"/>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7"/>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　如高脂肪食物可促进脂溶性维生素的吸收，增强药物疗效，同时又可抑制胃酸分泌而影响铁剂的吸收；酸性食物含有丰富的维生素 C，可增进铁剂的吸收；菠菜中含有大量草酸，可与钙结合成草酸钙而影响钙剂的吸收。</a:t>
              </a:r>
              <a:endPar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8"/>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 干扰药物的吸收</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9"/>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10"/>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1"/>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2"/>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3"/>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　如粗纤维食物可促进肠蠕动，增强驱虫剂的疗效。</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4"/>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干扰药物的排泄</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5"/>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6"/>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7"/>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4035" y="2778106"/>
            <a:ext cx="3080703" cy="2530480"/>
            <a:chOff x="9837" y="4375"/>
            <a:chExt cx="4852" cy="3986"/>
          </a:xfrm>
        </p:grpSpPr>
        <p:sp>
          <p:nvSpPr>
            <p:cNvPr id="8" name="文本框 5"/>
            <p:cNvSpPr txBox="1"/>
            <p:nvPr>
              <p:custDataLst>
                <p:tags r:id="rId18"/>
              </p:custDataLst>
            </p:nvPr>
          </p:nvSpPr>
          <p:spPr>
            <a:xfrm>
              <a:off x="10153" y="495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　氨苄青霉素在酸性尿液中杀菌力强，为增强疗效宜多食荤食，使尿液偏酸性，增强抗菌作用；而应用氨基甙类和磺胺类药物时，宜多食豆制品和蔬菜等素食，以碱化尿液，增强疗效，促进代谢产物的排泄。</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9"/>
              </p:custDataLst>
            </p:nvPr>
          </p:nvSpPr>
          <p:spPr bwMode="auto">
            <a:xfrm>
              <a:off x="9837" y="437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改变尿液 pH，影响药物疗效　</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20"/>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五、影响药物作用的因素</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3549650" y="2124710"/>
            <a:ext cx="477393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任务二</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口服给药法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890270"/>
            <a:ext cx="9661525" cy="5077460"/>
          </a:xfrm>
          <a:prstGeom prst="rect">
            <a:avLst/>
          </a:prstGeom>
          <a:noFill/>
        </p:spPr>
        <p:txBody>
          <a:bodyPr wrap="square" rtlCol="0">
            <a:spAutoFit/>
          </a:bodyPr>
          <a:p>
            <a:pPr>
              <a:lnSpc>
                <a:spcPct val="150000"/>
              </a:lnSpc>
            </a:pPr>
            <a:r>
              <a:rPr lang="zh-CN" altLang="en-US" b="1">
                <a:solidFill>
                  <a:srgbClr val="2E75B6"/>
                </a:solidFill>
              </a:rPr>
              <a:t>【目的】</a:t>
            </a:r>
            <a:endParaRPr lang="zh-CN" altLang="en-US" b="1">
              <a:solidFill>
                <a:srgbClr val="2E75B6"/>
              </a:solidFill>
            </a:endParaRPr>
          </a:p>
          <a:p>
            <a:pPr>
              <a:lnSpc>
                <a:spcPct val="150000"/>
              </a:lnSpc>
            </a:pPr>
            <a:r>
              <a:rPr lang="zh-CN" altLang="en-US"/>
              <a:t>协助患者遵照医嘱安全、正确地服药，以达到减轻症状、治疗疾病、协助诊断、预防疾病、维持正常生理功能的目的。</a:t>
            </a:r>
            <a:endParaRPr lang="zh-CN" altLang="en-US"/>
          </a:p>
          <a:p>
            <a:pPr algn="l">
              <a:lnSpc>
                <a:spcPct val="150000"/>
              </a:lnSpc>
              <a:buClrTx/>
              <a:buSzTx/>
              <a:buFontTx/>
            </a:pPr>
            <a:r>
              <a:rPr lang="zh-CN" altLang="en-US" b="1">
                <a:solidFill>
                  <a:srgbClr val="2E75B6"/>
                </a:solidFill>
              </a:rPr>
              <a:t>【评估】</a:t>
            </a:r>
            <a:endParaRPr lang="zh-CN" altLang="en-US" b="1">
              <a:solidFill>
                <a:srgbClr val="2E75B6"/>
              </a:solidFill>
            </a:endParaRPr>
          </a:p>
          <a:p>
            <a:pPr>
              <a:lnSpc>
                <a:spcPct val="150000"/>
              </a:lnSpc>
            </a:pPr>
            <a:r>
              <a:rPr lang="zh-CN" altLang="en-US"/>
              <a:t>（1）患者的病情以及生理状况：意识状态，吞咽能力，有无恶心呕吐，有无口腔食管疾病，能否自理给药。（2）患者的用药史、过敏史。（3）患者对给药计划的了解、认识、心理反应以及合作程度。</a:t>
            </a:r>
            <a:endParaRPr lang="zh-CN" altLang="en-US"/>
          </a:p>
          <a:p>
            <a:pPr algn="l">
              <a:lnSpc>
                <a:spcPct val="150000"/>
              </a:lnSpc>
              <a:buClrTx/>
              <a:buSzTx/>
              <a:buFontTx/>
            </a:pPr>
            <a:r>
              <a:rPr lang="zh-CN" altLang="en-US" b="1">
                <a:solidFill>
                  <a:srgbClr val="2E75B6"/>
                </a:solidFill>
              </a:rPr>
              <a:t>【计划】</a:t>
            </a:r>
            <a:endParaRPr lang="zh-CN" altLang="en-US" b="1">
              <a:solidFill>
                <a:srgbClr val="2E75B6"/>
              </a:solidFill>
            </a:endParaRPr>
          </a:p>
          <a:p>
            <a:pPr>
              <a:lnSpc>
                <a:spcPct val="150000"/>
              </a:lnSpc>
            </a:pPr>
            <a:r>
              <a:rPr lang="zh-CN" altLang="en-US"/>
              <a:t>1. 用物准备 服药本及小药卡、与医嘱相应的药物、发药车、药盘、药杯、药匙、包药纸、量杯、滴管、研钵、湿纱布、饮水管、治疗巾、水壶（内盛温开水）。2. 患者准备 了解服药的目的与注意事项，配合给药。3. 操作者准备 衣帽整洁，修剪指甲，洗手，戴口罩，备好用物。</a:t>
            </a:r>
            <a:endParaRPr lang="zh-CN" altLang="en-US"/>
          </a:p>
          <a:p>
            <a:pPr>
              <a:lnSpc>
                <a:spcPct val="150000"/>
              </a:lnSpc>
            </a:pPr>
            <a:r>
              <a:rPr lang="zh-CN" altLang="en-US"/>
              <a:t>4. 环境准备 光线明亮，清洁。</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890270"/>
            <a:ext cx="9661525" cy="922020"/>
          </a:xfrm>
          <a:prstGeom prst="rect">
            <a:avLst/>
          </a:prstGeom>
          <a:noFill/>
        </p:spPr>
        <p:txBody>
          <a:bodyPr wrap="square" rtlCol="0">
            <a:spAutoFit/>
          </a:bodyPr>
          <a:p>
            <a:pPr>
              <a:lnSpc>
                <a:spcPct val="150000"/>
              </a:lnSpc>
            </a:pPr>
            <a:r>
              <a:rPr lang="zh-CN" altLang="en-US" b="1">
                <a:solidFill>
                  <a:srgbClr val="2E75B6"/>
                </a:solidFill>
              </a:rPr>
              <a:t>【实施】</a:t>
            </a:r>
            <a:endParaRPr lang="zh-CN" altLang="en-US" b="1">
              <a:solidFill>
                <a:srgbClr val="2E75B6"/>
              </a:solidFill>
            </a:endParaRPr>
          </a:p>
          <a:p>
            <a:pPr>
              <a:lnSpc>
                <a:spcPct val="150000"/>
              </a:lnSpc>
            </a:pPr>
            <a:r>
              <a:rPr lang="zh-CN" altLang="en-US"/>
              <a:t>（1）备药的操作步骤及要点说明见表 7-3。（2）发药的操作步骤及要点说明见表 7-4。</a:t>
            </a:r>
            <a:endParaRPr lang="zh-CN" altLang="en-US"/>
          </a:p>
        </p:txBody>
      </p:sp>
      <p:grpSp>
        <p:nvGrpSpPr>
          <p:cNvPr id="5" name="组合 4"/>
          <p:cNvGrpSpPr/>
          <p:nvPr/>
        </p:nvGrpSpPr>
        <p:grpSpPr>
          <a:xfrm>
            <a:off x="1013460" y="2070735"/>
            <a:ext cx="5287010" cy="4114800"/>
            <a:chOff x="2297" y="3231"/>
            <a:chExt cx="8326" cy="6480"/>
          </a:xfrm>
        </p:grpSpPr>
        <p:pic>
          <p:nvPicPr>
            <p:cNvPr id="3" name="图片 2"/>
            <p:cNvPicPr>
              <a:picLocks noChangeAspect="1"/>
            </p:cNvPicPr>
            <p:nvPr/>
          </p:nvPicPr>
          <p:blipFill>
            <a:blip r:embed="rId1"/>
            <a:stretch>
              <a:fillRect/>
            </a:stretch>
          </p:blipFill>
          <p:spPr>
            <a:xfrm>
              <a:off x="2297" y="3231"/>
              <a:ext cx="8310" cy="3795"/>
            </a:xfrm>
            <a:prstGeom prst="rect">
              <a:avLst/>
            </a:prstGeom>
          </p:spPr>
        </p:pic>
        <p:pic>
          <p:nvPicPr>
            <p:cNvPr id="4" name="图片 3"/>
            <p:cNvPicPr>
              <a:picLocks noChangeAspect="1"/>
            </p:cNvPicPr>
            <p:nvPr/>
          </p:nvPicPr>
          <p:blipFill>
            <a:blip r:embed="rId2"/>
            <a:stretch>
              <a:fillRect/>
            </a:stretch>
          </p:blipFill>
          <p:spPr>
            <a:xfrm>
              <a:off x="2433" y="6921"/>
              <a:ext cx="8190" cy="2790"/>
            </a:xfrm>
            <a:prstGeom prst="rect">
              <a:avLst/>
            </a:prstGeom>
          </p:spPr>
        </p:pic>
      </p:grpSp>
      <p:pic>
        <p:nvPicPr>
          <p:cNvPr id="6" name="图片 5"/>
          <p:cNvPicPr>
            <a:picLocks noChangeAspect="1"/>
          </p:cNvPicPr>
          <p:nvPr/>
        </p:nvPicPr>
        <p:blipFill>
          <a:blip r:embed="rId3"/>
          <a:stretch>
            <a:fillRect/>
          </a:stretch>
        </p:blipFill>
        <p:spPr>
          <a:xfrm>
            <a:off x="6405245" y="2337435"/>
            <a:ext cx="5362575" cy="3505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护理程序</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医院和住院环境</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入院和出院患者的护理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卧位与安全</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医院内感染的预防与控制</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药物疗法和过敏试验法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第八章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静脉输液和输血法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03375" y="400685"/>
            <a:ext cx="9661525" cy="5846445"/>
          </a:xfrm>
          <a:prstGeom prst="rect">
            <a:avLst/>
          </a:prstGeom>
          <a:noFill/>
        </p:spPr>
        <p:txBody>
          <a:bodyPr wrap="square" rtlCol="0">
            <a:spAutoFit/>
          </a:bodyPr>
          <a:p>
            <a:pPr>
              <a:lnSpc>
                <a:spcPct val="130000"/>
              </a:lnSpc>
              <a:spcBef>
                <a:spcPts val="0"/>
              </a:spcBef>
              <a:spcAft>
                <a:spcPts val="0"/>
              </a:spcAft>
            </a:pPr>
            <a:r>
              <a:rPr lang="zh-CN" altLang="en-US" b="1">
                <a:solidFill>
                  <a:srgbClr val="2E75B6"/>
                </a:solidFill>
              </a:rPr>
              <a:t>【评价】</a:t>
            </a:r>
            <a:endParaRPr lang="zh-CN" altLang="en-US" b="1">
              <a:solidFill>
                <a:srgbClr val="2E75B6"/>
              </a:solidFill>
            </a:endParaRPr>
          </a:p>
          <a:p>
            <a:pPr>
              <a:lnSpc>
                <a:spcPct val="130000"/>
              </a:lnSpc>
              <a:spcBef>
                <a:spcPts val="0"/>
              </a:spcBef>
              <a:spcAft>
                <a:spcPts val="0"/>
              </a:spcAft>
            </a:pPr>
            <a:r>
              <a:rPr lang="zh-CN" altLang="en-US"/>
              <a:t>（1）护士操作规范，沟通交流正确有效，患者理解配合。</a:t>
            </a:r>
            <a:endParaRPr lang="zh-CN" altLang="en-US"/>
          </a:p>
          <a:p>
            <a:pPr>
              <a:lnSpc>
                <a:spcPct val="130000"/>
              </a:lnSpc>
              <a:spcBef>
                <a:spcPts val="0"/>
              </a:spcBef>
              <a:spcAft>
                <a:spcPts val="0"/>
              </a:spcAft>
            </a:pPr>
            <a:r>
              <a:rPr lang="zh-CN" altLang="en-US"/>
              <a:t>（2）坚持安全给药原则，做到了“五准确”“发药到手，看服到口”，严密观察并及时处理药物不良反应。</a:t>
            </a:r>
            <a:endParaRPr lang="zh-CN" altLang="en-US"/>
          </a:p>
          <a:p>
            <a:pPr algn="l">
              <a:lnSpc>
                <a:spcPct val="130000"/>
              </a:lnSpc>
              <a:spcBef>
                <a:spcPts val="0"/>
              </a:spcBef>
              <a:spcAft>
                <a:spcPts val="0"/>
              </a:spcAft>
              <a:buClrTx/>
              <a:buSzTx/>
              <a:buFontTx/>
            </a:pPr>
            <a:r>
              <a:rPr lang="zh-CN" altLang="en-US" b="1">
                <a:solidFill>
                  <a:srgbClr val="2E75B6"/>
                </a:solidFill>
              </a:rPr>
              <a:t>【注意事项】</a:t>
            </a:r>
            <a:endParaRPr lang="zh-CN" altLang="en-US" b="1">
              <a:solidFill>
                <a:srgbClr val="2E75B6"/>
              </a:solidFill>
            </a:endParaRPr>
          </a:p>
          <a:p>
            <a:pPr>
              <a:lnSpc>
                <a:spcPct val="130000"/>
              </a:lnSpc>
              <a:spcBef>
                <a:spcPts val="0"/>
              </a:spcBef>
              <a:spcAft>
                <a:spcPts val="0"/>
              </a:spcAft>
            </a:pPr>
            <a:r>
              <a:rPr lang="zh-CN" altLang="en-US"/>
              <a:t>（1）发药到手，看服到口。发药前护士应了解患者有关情况，患者因各种原因暂不能服药时，应将药物带回保管，适时再发或交班。（2）仔细查对，耐心释疑。做好“三查七对”，确保用药无误。（3）密切观察药物的疗效及不良反应。（4）个别患者服用某些特殊药物时，由患者凭医生处方整盒或整瓶领回，患者自己保管。</a:t>
            </a:r>
            <a:endParaRPr lang="zh-CN" altLang="en-US"/>
          </a:p>
          <a:p>
            <a:pPr>
              <a:lnSpc>
                <a:spcPct val="130000"/>
              </a:lnSpc>
              <a:spcBef>
                <a:spcPts val="0"/>
              </a:spcBef>
              <a:spcAft>
                <a:spcPts val="0"/>
              </a:spcAft>
            </a:pPr>
            <a:r>
              <a:rPr lang="zh-CN" altLang="en-US" b="1">
                <a:solidFill>
                  <a:srgbClr val="2E75B6"/>
                </a:solidFill>
                <a:sym typeface="+mn-ea"/>
              </a:rPr>
              <a:t>【健康教育】</a:t>
            </a:r>
            <a:endParaRPr lang="zh-CN" altLang="en-US" b="1">
              <a:solidFill>
                <a:srgbClr val="2E75B6"/>
              </a:solidFill>
              <a:sym typeface="+mn-ea"/>
            </a:endParaRPr>
          </a:p>
          <a:p>
            <a:pPr>
              <a:lnSpc>
                <a:spcPct val="130000"/>
              </a:lnSpc>
              <a:spcBef>
                <a:spcPts val="0"/>
              </a:spcBef>
              <a:spcAft>
                <a:spcPts val="0"/>
              </a:spcAft>
            </a:pPr>
            <a:r>
              <a:rPr lang="zh-CN" altLang="en-US"/>
              <a:t>（1）指导患者根据药物的不同性质与药理作用，采用不同的给药时间和方法，以提高疗效，减轻不良反应。</a:t>
            </a:r>
            <a:endParaRPr lang="zh-CN" altLang="en-US"/>
          </a:p>
          <a:p>
            <a:pPr>
              <a:lnSpc>
                <a:spcPct val="130000"/>
              </a:lnSpc>
              <a:spcBef>
                <a:spcPts val="0"/>
              </a:spcBef>
              <a:spcAft>
                <a:spcPts val="0"/>
              </a:spcAft>
            </a:pPr>
            <a:r>
              <a:rPr lang="zh-CN" altLang="en-US"/>
              <a:t>（2）根据药物与饮食的相互作用，指导患者用药期间合理饮食。</a:t>
            </a:r>
            <a:endParaRPr lang="zh-CN" altLang="en-US"/>
          </a:p>
          <a:p>
            <a:pPr>
              <a:lnSpc>
                <a:spcPct val="130000"/>
              </a:lnSpc>
              <a:spcBef>
                <a:spcPts val="0"/>
              </a:spcBef>
              <a:spcAft>
                <a:spcPts val="0"/>
              </a:spcAft>
            </a:pPr>
            <a:r>
              <a:rPr lang="zh-CN" altLang="en-US"/>
              <a:t>（3）告诉患者药物的治疗作用与常见的不良反应，以自行观察服药效果。</a:t>
            </a:r>
            <a:endParaRPr lang="zh-CN" altLang="en-US"/>
          </a:p>
          <a:p>
            <a:pPr>
              <a:lnSpc>
                <a:spcPct val="130000"/>
              </a:lnSpc>
              <a:spcBef>
                <a:spcPts val="0"/>
              </a:spcBef>
              <a:spcAft>
                <a:spcPts val="0"/>
              </a:spcAft>
            </a:pPr>
            <a:r>
              <a:rPr lang="zh-CN" altLang="en-US"/>
              <a:t>（4）告诉患者按时遵医嘱用药的重要性。在用药的同时切勿自行另购药物服用，以免干扰药物的疗效或增加副作用。</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3549650" y="2124710"/>
            <a:ext cx="477393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任务三</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雾化吸入法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680720"/>
            <a:ext cx="9661525" cy="5492750"/>
          </a:xfrm>
          <a:prstGeom prst="rect">
            <a:avLst/>
          </a:prstGeom>
          <a:noFill/>
        </p:spPr>
        <p:txBody>
          <a:bodyPr wrap="square" rtlCol="0">
            <a:spAutoFit/>
          </a:bodyPr>
          <a:p>
            <a:pPr>
              <a:lnSpc>
                <a:spcPct val="150000"/>
              </a:lnSpc>
            </a:pPr>
            <a:r>
              <a:rPr lang="zh-CN" altLang="en-US" b="1">
                <a:solidFill>
                  <a:srgbClr val="2E75B6"/>
                </a:solidFill>
              </a:rPr>
              <a:t>【目的】</a:t>
            </a:r>
            <a:endParaRPr lang="zh-CN" altLang="en-US" b="1">
              <a:solidFill>
                <a:srgbClr val="2E75B6"/>
              </a:solidFill>
            </a:endParaRPr>
          </a:p>
          <a:p>
            <a:pPr>
              <a:lnSpc>
                <a:spcPct val="150000"/>
              </a:lnSpc>
            </a:pPr>
            <a:r>
              <a:rPr lang="zh-CN" altLang="en-US"/>
              <a:t>（1）湿化气道，稀释痰液，帮助祛痰，改善通气功能。常用于气管切开术后以及痰液黏稠的患者。（2）预防、控制呼吸道感染：吸入抗感染、祛痰药物以消除炎症，减轻呼吸道黏膜水肿，保持呼吸道通畅。（3）解除支气管痉挛，降低气道阻力，改善通气状况。（4）治疗肺癌，间歇吸入抗癌药物以治疗肺癌。</a:t>
            </a:r>
            <a:endParaRPr lang="zh-CN" altLang="en-US"/>
          </a:p>
          <a:p>
            <a:pPr algn="l">
              <a:lnSpc>
                <a:spcPct val="150000"/>
              </a:lnSpc>
              <a:buClrTx/>
              <a:buSzTx/>
              <a:buFontTx/>
            </a:pPr>
            <a:r>
              <a:rPr lang="zh-CN" altLang="en-US" b="1">
                <a:solidFill>
                  <a:srgbClr val="2E75B6"/>
                </a:solidFill>
              </a:rPr>
              <a:t>【评估】</a:t>
            </a:r>
            <a:endParaRPr lang="zh-CN" altLang="en-US" b="1">
              <a:solidFill>
                <a:srgbClr val="2E75B6"/>
              </a:solidFill>
            </a:endParaRPr>
          </a:p>
          <a:p>
            <a:pPr>
              <a:lnSpc>
                <a:spcPct val="150000"/>
              </a:lnSpc>
            </a:pPr>
            <a:r>
              <a:rPr lang="zh-CN" altLang="en-US"/>
              <a:t>（1）患者的病情：意识状态，呼吸道是否通畅，有无呼吸困难，口腔黏膜是否完整。（2）患者对给药计划的了解、认识、心理反应以及合作程度。</a:t>
            </a:r>
            <a:endParaRPr lang="zh-CN" altLang="en-US"/>
          </a:p>
          <a:p>
            <a:pPr algn="l">
              <a:lnSpc>
                <a:spcPct val="150000"/>
              </a:lnSpc>
              <a:buClrTx/>
              <a:buSzTx/>
              <a:buFontTx/>
            </a:pPr>
            <a:r>
              <a:rPr lang="zh-CN" altLang="en-US" b="1">
                <a:solidFill>
                  <a:srgbClr val="2E75B6"/>
                </a:solidFill>
              </a:rPr>
              <a:t>【计划】</a:t>
            </a:r>
            <a:endParaRPr lang="zh-CN" altLang="en-US" b="1">
              <a:solidFill>
                <a:srgbClr val="2E75B6"/>
              </a:solidFill>
            </a:endParaRPr>
          </a:p>
          <a:p>
            <a:pPr>
              <a:lnSpc>
                <a:spcPct val="150000"/>
              </a:lnSpc>
            </a:pPr>
            <a:r>
              <a:rPr lang="zh-CN" altLang="en-US"/>
              <a:t>1. 用物准备　雾化装置一套（内置与医嘱相应的药物）、弯盘、治疗巾、漱口杯及漱口液（必要时备引水管）、清洁纸巾。2. 患者准备　了解雾化吸入法的目的与注意事项，能配合呼吸。3. 操作者准备　衣帽整洁，修剪指甲，洗手，戴口罩，备好用物。4. 环境准备　光线明亮，清洁。</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680720"/>
            <a:ext cx="9661525" cy="2168525"/>
          </a:xfrm>
          <a:prstGeom prst="rect">
            <a:avLst/>
          </a:prstGeom>
          <a:noFill/>
        </p:spPr>
        <p:txBody>
          <a:bodyPr wrap="square" rtlCol="0">
            <a:spAutoFit/>
          </a:bodyPr>
          <a:p>
            <a:pPr>
              <a:lnSpc>
                <a:spcPct val="150000"/>
              </a:lnSpc>
            </a:pPr>
            <a:r>
              <a:rPr lang="zh-CN" altLang="en-US" b="1">
                <a:solidFill>
                  <a:srgbClr val="2E75B6"/>
                </a:solidFill>
              </a:rPr>
              <a:t>【实施】</a:t>
            </a:r>
            <a:endParaRPr lang="zh-CN" altLang="en-US" b="1">
              <a:solidFill>
                <a:srgbClr val="2E75B6"/>
              </a:solidFill>
            </a:endParaRPr>
          </a:p>
          <a:p>
            <a:pPr>
              <a:lnSpc>
                <a:spcPct val="150000"/>
              </a:lnSpc>
            </a:pPr>
            <a:r>
              <a:rPr lang="zh-CN" altLang="en-US"/>
              <a:t>1. 超声波雾化吸入法　超声波雾化吸入法是应用超声波声能，将药液变成细微的气雾，再经呼吸道吸入的方法。</a:t>
            </a:r>
            <a:endParaRPr lang="zh-CN" altLang="en-US"/>
          </a:p>
          <a:p>
            <a:pPr>
              <a:lnSpc>
                <a:spcPct val="150000"/>
              </a:lnSpc>
            </a:pPr>
            <a:r>
              <a:rPr lang="zh-CN" altLang="en-US"/>
              <a:t>（1）超声波雾化吸入器的结构与作用原理（图 7-3）。</a:t>
            </a:r>
            <a:endParaRPr lang="zh-CN" altLang="en-US"/>
          </a:p>
          <a:p>
            <a:pPr>
              <a:lnSpc>
                <a:spcPct val="150000"/>
              </a:lnSpc>
            </a:pPr>
            <a:r>
              <a:rPr lang="zh-CN" altLang="en-US"/>
              <a:t>（2）超声波雾化吸入法的操作步骤与要点说明。</a:t>
            </a:r>
            <a:endParaRPr lang="zh-CN" altLang="en-US"/>
          </a:p>
        </p:txBody>
      </p:sp>
      <p:pic>
        <p:nvPicPr>
          <p:cNvPr id="4" name="图片 3"/>
          <p:cNvPicPr>
            <a:picLocks noChangeAspect="1"/>
          </p:cNvPicPr>
          <p:nvPr/>
        </p:nvPicPr>
        <p:blipFill>
          <a:blip r:embed="rId1"/>
          <a:stretch>
            <a:fillRect/>
          </a:stretch>
        </p:blipFill>
        <p:spPr>
          <a:xfrm>
            <a:off x="932815" y="3477260"/>
            <a:ext cx="5667375" cy="1952625"/>
          </a:xfrm>
          <a:prstGeom prst="rect">
            <a:avLst/>
          </a:prstGeom>
        </p:spPr>
      </p:pic>
      <p:pic>
        <p:nvPicPr>
          <p:cNvPr id="5" name="图片 4"/>
          <p:cNvPicPr>
            <a:picLocks noChangeAspect="1"/>
          </p:cNvPicPr>
          <p:nvPr/>
        </p:nvPicPr>
        <p:blipFill>
          <a:blip r:embed="rId2"/>
          <a:stretch>
            <a:fillRect/>
          </a:stretch>
        </p:blipFill>
        <p:spPr>
          <a:xfrm>
            <a:off x="6994525" y="2182495"/>
            <a:ext cx="4567555" cy="393954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680720"/>
            <a:ext cx="9661525" cy="1337945"/>
          </a:xfrm>
          <a:prstGeom prst="rect">
            <a:avLst/>
          </a:prstGeom>
          <a:noFill/>
        </p:spPr>
        <p:txBody>
          <a:bodyPr wrap="square" rtlCol="0">
            <a:spAutoFit/>
          </a:bodyPr>
          <a:p>
            <a:pPr>
              <a:lnSpc>
                <a:spcPct val="150000"/>
              </a:lnSpc>
            </a:pPr>
            <a:r>
              <a:rPr lang="zh-CN" altLang="en-US"/>
              <a:t>2. 氧气雾化吸入法</a:t>
            </a:r>
            <a:endParaRPr lang="zh-CN" altLang="en-US"/>
          </a:p>
          <a:p>
            <a:pPr>
              <a:lnSpc>
                <a:spcPct val="150000"/>
              </a:lnSpc>
            </a:pPr>
            <a:r>
              <a:rPr lang="zh-CN" altLang="en-US"/>
              <a:t>氧气雾化吸入法是借助高速氧气气流，破坏药液表面张力，使药液形成雾状，随吸气进入呼吸道而产生疗效的方法。</a:t>
            </a:r>
            <a:endParaRPr lang="zh-CN" altLang="en-US"/>
          </a:p>
        </p:txBody>
      </p:sp>
      <p:pic>
        <p:nvPicPr>
          <p:cNvPr id="3" name="图片 2"/>
          <p:cNvPicPr>
            <a:picLocks noChangeAspect="1"/>
          </p:cNvPicPr>
          <p:nvPr/>
        </p:nvPicPr>
        <p:blipFill>
          <a:blip r:embed="rId1"/>
          <a:stretch>
            <a:fillRect/>
          </a:stretch>
        </p:blipFill>
        <p:spPr>
          <a:xfrm>
            <a:off x="2180590" y="2447925"/>
            <a:ext cx="3019425" cy="3590925"/>
          </a:xfrm>
          <a:prstGeom prst="rect">
            <a:avLst/>
          </a:prstGeom>
        </p:spPr>
      </p:pic>
      <p:pic>
        <p:nvPicPr>
          <p:cNvPr id="6" name="图片 5"/>
          <p:cNvPicPr>
            <a:picLocks noChangeAspect="1"/>
          </p:cNvPicPr>
          <p:nvPr/>
        </p:nvPicPr>
        <p:blipFill>
          <a:blip r:embed="rId2"/>
          <a:stretch>
            <a:fillRect/>
          </a:stretch>
        </p:blipFill>
        <p:spPr>
          <a:xfrm>
            <a:off x="5704840" y="2776855"/>
            <a:ext cx="5362575" cy="27813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680720"/>
            <a:ext cx="9661525" cy="1337945"/>
          </a:xfrm>
          <a:prstGeom prst="rect">
            <a:avLst/>
          </a:prstGeom>
          <a:noFill/>
        </p:spPr>
        <p:txBody>
          <a:bodyPr wrap="square" rtlCol="0">
            <a:spAutoFit/>
          </a:bodyPr>
          <a:p>
            <a:pPr>
              <a:lnSpc>
                <a:spcPct val="150000"/>
              </a:lnSpc>
            </a:pPr>
            <a:r>
              <a:rPr lang="zh-CN" altLang="en-US"/>
              <a:t>3. 手压式雾化吸入法　</a:t>
            </a:r>
            <a:endParaRPr lang="zh-CN" altLang="en-US"/>
          </a:p>
          <a:p>
            <a:pPr>
              <a:lnSpc>
                <a:spcPct val="150000"/>
              </a:lnSpc>
            </a:pPr>
            <a:r>
              <a:rPr lang="zh-CN" altLang="en-US"/>
              <a:t>手压式雾化吸入法是用拇指按压雾化器顶部，使药液从喷嘴喷出，形成雾滴作用于口咽部、气管、支气管黏膜的治疗方法。</a:t>
            </a:r>
            <a:endParaRPr lang="zh-CN" altLang="en-US"/>
          </a:p>
        </p:txBody>
      </p:sp>
      <p:pic>
        <p:nvPicPr>
          <p:cNvPr id="4" name="图片 3"/>
          <p:cNvPicPr>
            <a:picLocks noChangeAspect="1"/>
          </p:cNvPicPr>
          <p:nvPr/>
        </p:nvPicPr>
        <p:blipFill>
          <a:blip r:embed="rId1"/>
          <a:srcRect t="3020"/>
          <a:stretch>
            <a:fillRect/>
          </a:stretch>
        </p:blipFill>
        <p:spPr>
          <a:xfrm>
            <a:off x="1778000" y="3187700"/>
            <a:ext cx="3324225" cy="2161540"/>
          </a:xfrm>
          <a:prstGeom prst="rect">
            <a:avLst/>
          </a:prstGeom>
        </p:spPr>
      </p:pic>
      <p:pic>
        <p:nvPicPr>
          <p:cNvPr id="7" name="图片 6"/>
          <p:cNvPicPr>
            <a:picLocks noChangeAspect="1"/>
          </p:cNvPicPr>
          <p:nvPr/>
        </p:nvPicPr>
        <p:blipFill>
          <a:blip r:embed="rId2"/>
          <a:stretch>
            <a:fillRect/>
          </a:stretch>
        </p:blipFill>
        <p:spPr>
          <a:xfrm>
            <a:off x="5815330" y="2739390"/>
            <a:ext cx="5400675" cy="27241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4480" y="719455"/>
            <a:ext cx="9661525" cy="5492750"/>
          </a:xfrm>
          <a:prstGeom prst="rect">
            <a:avLst/>
          </a:prstGeom>
          <a:noFill/>
        </p:spPr>
        <p:txBody>
          <a:bodyPr wrap="square" rtlCol="0">
            <a:spAutoFit/>
          </a:bodyPr>
          <a:p>
            <a:pPr>
              <a:lnSpc>
                <a:spcPct val="150000"/>
              </a:lnSpc>
            </a:pPr>
            <a:r>
              <a:rPr lang="zh-CN" altLang="en-US" b="1">
                <a:solidFill>
                  <a:srgbClr val="2E75B6"/>
                </a:solidFill>
              </a:rPr>
              <a:t>【评价】</a:t>
            </a:r>
            <a:endParaRPr lang="zh-CN" altLang="en-US" b="1">
              <a:solidFill>
                <a:srgbClr val="2E75B6"/>
              </a:solidFill>
            </a:endParaRPr>
          </a:p>
          <a:p>
            <a:pPr>
              <a:lnSpc>
                <a:spcPct val="150000"/>
              </a:lnSpc>
            </a:pPr>
            <a:r>
              <a:rPr lang="zh-CN" altLang="en-US"/>
              <a:t>（1）护士坚持安全给药原则，严格遵守查对制度。（2）护士操作规范，沟通交流正确有效，患者理解配合。（3）患者症状减轻，感觉舒适，达到治疗目的。</a:t>
            </a:r>
            <a:endParaRPr lang="zh-CN" altLang="en-US"/>
          </a:p>
          <a:p>
            <a:pPr algn="l">
              <a:lnSpc>
                <a:spcPct val="150000"/>
              </a:lnSpc>
              <a:buClrTx/>
              <a:buSzTx/>
              <a:buFontTx/>
            </a:pPr>
            <a:r>
              <a:rPr lang="zh-CN" altLang="en-US" b="1">
                <a:solidFill>
                  <a:srgbClr val="2E75B6"/>
                </a:solidFill>
              </a:rPr>
              <a:t>【注意事项】</a:t>
            </a:r>
            <a:endParaRPr lang="zh-CN" altLang="en-US" b="1">
              <a:solidFill>
                <a:srgbClr val="2E75B6"/>
              </a:solidFill>
            </a:endParaRPr>
          </a:p>
          <a:p>
            <a:pPr>
              <a:lnSpc>
                <a:spcPct val="150000"/>
              </a:lnSpc>
            </a:pPr>
            <a:r>
              <a:rPr lang="zh-CN" altLang="en-US"/>
              <a:t>（1）严格执行查对制度，遵守消毒隔离原则。（2）根据患者病情、治疗目的以及不同雾化吸入法的特点选择合适的雾化吸入方法。（3）注意操作安全。（4）正确操作，维护仪器。（5）注意观察雾化吸入的治疗效果，必要时协助排痰。</a:t>
            </a:r>
            <a:endParaRPr lang="zh-CN" altLang="en-US"/>
          </a:p>
          <a:p>
            <a:pPr algn="l">
              <a:lnSpc>
                <a:spcPct val="150000"/>
              </a:lnSpc>
              <a:buClrTx/>
              <a:buSzTx/>
              <a:buFontTx/>
            </a:pPr>
            <a:r>
              <a:rPr lang="zh-CN" altLang="en-US" b="1">
                <a:solidFill>
                  <a:srgbClr val="2E75B6"/>
                </a:solidFill>
              </a:rPr>
              <a:t>【健康教育】</a:t>
            </a:r>
            <a:endParaRPr lang="zh-CN" altLang="en-US" b="1">
              <a:solidFill>
                <a:srgbClr val="2E75B6"/>
              </a:solidFill>
            </a:endParaRPr>
          </a:p>
          <a:p>
            <a:pPr>
              <a:lnSpc>
                <a:spcPct val="150000"/>
              </a:lnSpc>
            </a:pPr>
            <a:r>
              <a:rPr lang="zh-CN" altLang="en-US"/>
              <a:t>（1）指导患者雾化吸入时的呼吸配合方法，使药液充分到达病变部位，增强疗效。（2）告知患者雾化吸入后及时漱口，以减轻药物对口腔局部的作用。（3）指导患者雾化后正确的咳嗽方法，以帮助痰液排出。（4）使用手压式雾化吸入法者，告诉患者每次 1 ～ 2 喷即可，两次使用间隔时间不少于 3 ～ 4 小时，防止用药过量；口含时勿用牙咬，用后及时清洁，置阴凉处存放。</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4467860" y="2124710"/>
            <a:ext cx="2937510" cy="2306955"/>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任务四</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注射法</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8855" y="1885950"/>
            <a:ext cx="6797675"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（一）严格遵守无菌操作原则</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（1）注射环境整洁安静，符合无菌操作要求。</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（2）注射前护士必须洗手、戴口罩、必要时戴手套，保持衣帽整洁；注射后护士应洗手。</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（3）按要求进行注射部位皮肤消毒，并保持无菌。皮肤常规消毒方法：用棉签蘸取 2% 碘酊，以注射点为中心向外螺旋式旋转涂擦，直径在 5 cm 以上，待干后用 70% 乙醇以同法脱碘，待乙醇挥发后即可注射。或用 0.5% 碘伏或安尔碘涂擦消毒两遍即可，无须脱碘。</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（4）注射器空筒的内壁、活塞、乳头和针头的针尖、针梗、针栓内壁必须保持无菌，不可用手触摸。</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058150" y="2639695"/>
            <a:ext cx="3282315" cy="275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2"/>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3"/>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300" noProof="1">
                <a:solidFill>
                  <a:srgbClr val="FFFFFF"/>
                </a:solidFill>
                <a:latin typeface="微软雅黑" panose="020B0503020204020204" charset="-122"/>
                <a:ea typeface="微软雅黑" panose="020B0503020204020204" charset="-122"/>
                <a:cs typeface="+mn-cs"/>
              </a:rPr>
              <a:t>（二）严格执行查对制度</a:t>
            </a:r>
            <a:endParaRPr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4"/>
            </p:custDataLst>
          </p:nvPr>
        </p:nvSpPr>
        <p:spPr>
          <a:xfrm>
            <a:off x="995363" y="3246438"/>
            <a:ext cx="3003550" cy="2057400"/>
          </a:xfrm>
          <a:prstGeom prst="rect">
            <a:avLst/>
          </a:prstGeom>
          <a:noFill/>
        </p:spPr>
        <p:txBody>
          <a:bodyPr wrap="square" lIns="90000" tIns="46800" rIns="90000" bIns="46800" rtlCol="0" anchor="ctr" anchorCtr="0">
            <a:noAutofit/>
          </a:bodyPr>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严格执行“三查七对”；仔细检查药物质量，如发现药液变质、变色、混浊、沉淀、过期或安瓿有裂痕等现象，不可应用；如同时注射多种药物，应检查药物有无配伍禁忌。</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5"/>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6"/>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（三）现配现用注射药液</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8"/>
            </p:custDataLst>
          </p:nvPr>
        </p:nvSpPr>
        <p:spPr>
          <a:xfrm>
            <a:off x="4562475" y="3246438"/>
            <a:ext cx="300513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药液在规定注射时间前临时抽取，即时注射，以防药物效价降低或被污染。</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9"/>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0"/>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1"/>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（四）选择合适的注射器和针头</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2"/>
            </p:custDataLst>
          </p:nvPr>
        </p:nvSpPr>
        <p:spPr>
          <a:xfrm>
            <a:off x="8156575" y="324643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根据药物剂量、黏稠度和刺激性的强弱、注射途径以及患者情况，选择合适的注射器和针头。</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3"/>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九</a:t>
              </a:r>
              <a:r>
                <a:rPr lang="zh-CN" altLang="en-US" sz="1800" dirty="0" smtClean="0">
                  <a:solidFill>
                    <a:schemeClr val="bg1"/>
                  </a:solidFill>
                  <a:uFillTx/>
                  <a:latin typeface="华文细黑" panose="02010600040101010101" charset="-122"/>
                  <a:ea typeface="字魂70号-灵悦黑体"/>
                  <a:sym typeface="华文细黑" panose="02010600040101010101" charset="-122"/>
                </a:rPr>
                <a:t>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生命体征的评估及护理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患者的清洁护理</a:t>
              </a:r>
              <a:endParaRPr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一章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饮食护理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二章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排泄护理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三章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标本采集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四章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冷热疗法</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五章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病情观察和危重患者的抢救</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六章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临终患者的护理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330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第十</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七章</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医疗和护理文件书写</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7912100" y="557847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2"/>
            </p:custDataLst>
          </p:nvPr>
        </p:nvCxnSpPr>
        <p:spPr>
          <a:xfrm>
            <a:off x="774700" y="557847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658813" y="539591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841375" y="292735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762000" y="273526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841375" y="2674938"/>
            <a:ext cx="3103563" cy="2719387"/>
            <a:chOff x="3985" y="4211"/>
            <a:chExt cx="4886" cy="2843"/>
          </a:xfrm>
        </p:grpSpPr>
        <p:sp>
          <p:nvSpPr>
            <p:cNvPr id="89" name="文本框 5"/>
            <p:cNvSpPr txBox="1"/>
            <p:nvPr>
              <p:custDataLst>
                <p:tags r:id="rId6"/>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注射应避免损伤神经、血管（动、静脉注射除外），注射部位局部应无炎症、损伤、瘢痕、硬结、皮肤病。对需长期注射的患者，应经常更换注射部位。</a:t>
              </a:r>
              <a:endParaRPr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7"/>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（五）选择合适的注射部位</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8"/>
            </p:custDataLst>
          </p:nvPr>
        </p:nvCxnSpPr>
        <p:spPr>
          <a:xfrm>
            <a:off x="4348163" y="557847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9"/>
            </p:custDataLst>
          </p:nvPr>
        </p:nvSpPr>
        <p:spPr>
          <a:xfrm>
            <a:off x="4230688" y="539591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0"/>
            </p:custDataLst>
          </p:nvPr>
        </p:nvCxnSpPr>
        <p:spPr>
          <a:xfrm>
            <a:off x="4413250" y="292735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1"/>
            </p:custDataLst>
          </p:nvPr>
        </p:nvSpPr>
        <p:spPr>
          <a:xfrm rot="8100000">
            <a:off x="4333875" y="273526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595813" y="2701925"/>
            <a:ext cx="3081337" cy="2692400"/>
            <a:chOff x="9836" y="4255"/>
            <a:chExt cx="4853" cy="4242"/>
          </a:xfrm>
        </p:grpSpPr>
        <p:sp>
          <p:nvSpPr>
            <p:cNvPr id="97" name="文本框 5"/>
            <p:cNvSpPr txBox="1"/>
            <p:nvPr>
              <p:custDataLst>
                <p:tags r:id="rId12"/>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注射前必须排尽注射器内空气，特别是静脉、动脉注射，以防气体进入血管形成栓塞。排气时，还应防止药液浪费。</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3"/>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（六）注射前排尽空气</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4"/>
            </p:custDataLst>
          </p:nvPr>
        </p:nvSpPr>
        <p:spPr>
          <a:xfrm>
            <a:off x="7788275" y="539591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5"/>
            </p:custDataLst>
          </p:nvPr>
        </p:nvCxnSpPr>
        <p:spPr>
          <a:xfrm>
            <a:off x="7970838" y="292735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6"/>
            </p:custDataLst>
          </p:nvPr>
        </p:nvSpPr>
        <p:spPr>
          <a:xfrm rot="8100000">
            <a:off x="7891463" y="2735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53400" y="2701925"/>
            <a:ext cx="3081338" cy="2549525"/>
            <a:chOff x="9836" y="4255"/>
            <a:chExt cx="4853" cy="4016"/>
          </a:xfrm>
        </p:grpSpPr>
        <p:sp>
          <p:nvSpPr>
            <p:cNvPr id="8" name="文本框 5"/>
            <p:cNvSpPr txBox="1"/>
            <p:nvPr>
              <p:custDataLst>
                <p:tags r:id="rId17"/>
              </p:custDataLst>
            </p:nvPr>
          </p:nvSpPr>
          <p:spPr>
            <a:xfrm>
              <a:off x="10153" y="4868"/>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各种注射法分别有不同的进针角度和深度要求；进针时不可</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a:p>
              <a:pPr algn="just" fontAlgn="auto">
                <a:lnSpc>
                  <a:spcPct val="130000"/>
                </a:lnSpc>
                <a:spcBef>
                  <a:spcPts val="800"/>
                </a:spcBef>
              </a:pPr>
              <a:r>
                <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把针梗全部刺入注射部位，以防不慎断针时增加处理的难度。</a:t>
              </a:r>
              <a:endParaRPr lang="zh-CN" altLang="en-US" sz="13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8"/>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（七）掌握合适的进针角度和深度</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3" name="Title 6"/>
          <p:cNvSpPr txBox="1"/>
          <p:nvPr>
            <p:custDataLst>
              <p:tags r:id="rId19"/>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bwMode="gray">
          <a:xfrm>
            <a:off x="831850" y="2316163"/>
            <a:ext cx="3306763" cy="838200"/>
          </a:xfrm>
          <a:prstGeom prst="rect">
            <a:avLst/>
          </a:prstGeom>
          <a:solidFill>
            <a:srgbClr val="4276AA">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6" name="矩形 5"/>
          <p:cNvSpPr/>
          <p:nvPr>
            <p:custDataLst>
              <p:tags r:id="rId2"/>
            </p:custDataLst>
          </p:nvPr>
        </p:nvSpPr>
        <p:spPr bwMode="gray">
          <a:xfrm>
            <a:off x="831850" y="3230563"/>
            <a:ext cx="3306763" cy="2057400"/>
          </a:xfrm>
          <a:prstGeom prst="rect">
            <a:avLst/>
          </a:prstGeom>
          <a:noFill/>
          <a:ln w="9525">
            <a:solidFill>
              <a:srgbClr val="4276AA"/>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4" name="文本框 3"/>
          <p:cNvSpPr txBox="1"/>
          <p:nvPr>
            <p:custDataLst>
              <p:tags r:id="rId3"/>
            </p:custDataLst>
          </p:nvPr>
        </p:nvSpPr>
        <p:spPr>
          <a:xfrm>
            <a:off x="831850" y="2444750"/>
            <a:ext cx="3306763" cy="582613"/>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300" noProof="1">
                <a:solidFill>
                  <a:srgbClr val="FFFFFF"/>
                </a:solidFill>
                <a:latin typeface="微软雅黑" panose="020B0503020204020204" charset="-122"/>
                <a:ea typeface="微软雅黑" panose="020B0503020204020204" charset="-122"/>
                <a:cs typeface="+mn-cs"/>
              </a:rPr>
              <a:t>（八）注药前检查回血</a:t>
            </a:r>
            <a:endParaRPr sz="1600" b="1" spc="300" noProof="1">
              <a:solidFill>
                <a:srgbClr val="FFFFFF"/>
              </a:solidFill>
              <a:latin typeface="微软雅黑" panose="020B0503020204020204" charset="-122"/>
              <a:ea typeface="微软雅黑" panose="020B0503020204020204" charset="-122"/>
              <a:cs typeface="+mn-cs"/>
            </a:endParaRPr>
          </a:p>
        </p:txBody>
      </p:sp>
      <p:sp>
        <p:nvSpPr>
          <p:cNvPr id="19" name="文本框 18"/>
          <p:cNvSpPr txBox="1"/>
          <p:nvPr>
            <p:custDataLst>
              <p:tags r:id="rId4"/>
            </p:custDataLst>
          </p:nvPr>
        </p:nvSpPr>
        <p:spPr>
          <a:xfrm>
            <a:off x="995363" y="3246438"/>
            <a:ext cx="3003550" cy="2057400"/>
          </a:xfrm>
          <a:prstGeom prst="rect">
            <a:avLst/>
          </a:prstGeom>
          <a:noFill/>
        </p:spPr>
        <p:txBody>
          <a:bodyPr wrap="square" lIns="90000" tIns="46800" rIns="90000" bIns="46800" rtlCol="0" anchor="ctr" anchorCtr="0">
            <a:noAutofit/>
          </a:bodyPr>
          <a:p>
            <a:pPr marL="285750" indent="-285750" algn="just" fontAlgn="ctr">
              <a:lnSpc>
                <a:spcPct val="100000"/>
              </a:lnSpc>
              <a:spcBef>
                <a:spcPts val="100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进针后，推注药液前，应抽动注射器活塞，检查有无回血。动、静脉注射必须见有回血方可推注药物。皮下、肌内注射如有回血，须拔出针头重新进针。</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8" name="矩形 7"/>
          <p:cNvSpPr/>
          <p:nvPr>
            <p:custDataLst>
              <p:tags r:id="rId5"/>
            </p:custDataLst>
          </p:nvPr>
        </p:nvSpPr>
        <p:spPr bwMode="gray">
          <a:xfrm>
            <a:off x="4408488" y="2316163"/>
            <a:ext cx="3306763" cy="838200"/>
          </a:xfrm>
          <a:prstGeom prst="rect">
            <a:avLst/>
          </a:prstGeom>
          <a:solidFill>
            <a:srgbClr val="178AA1">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9" name="矩形 8"/>
          <p:cNvSpPr/>
          <p:nvPr>
            <p:custDataLst>
              <p:tags r:id="rId6"/>
            </p:custDataLst>
          </p:nvPr>
        </p:nvSpPr>
        <p:spPr bwMode="gray">
          <a:xfrm>
            <a:off x="4408488" y="3230563"/>
            <a:ext cx="3306763" cy="2057400"/>
          </a:xfrm>
          <a:prstGeom prst="rect">
            <a:avLst/>
          </a:prstGeom>
          <a:noFill/>
          <a:ln w="9525">
            <a:solidFill>
              <a:srgbClr val="178AA1"/>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7"/>
            </p:custDataLst>
          </p:nvPr>
        </p:nvSpPr>
        <p:spPr>
          <a:xfrm>
            <a:off x="4408488" y="2443163"/>
            <a:ext cx="3308350"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（九）应用减轻患者疼痛的注射技术</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4" name="文本框 13"/>
          <p:cNvSpPr txBox="1"/>
          <p:nvPr>
            <p:custDataLst>
              <p:tags r:id="rId8"/>
            </p:custDataLst>
          </p:nvPr>
        </p:nvSpPr>
        <p:spPr>
          <a:xfrm>
            <a:off x="4562475" y="3246755"/>
            <a:ext cx="3164205" cy="2057400"/>
          </a:xfrm>
          <a:prstGeom prst="rect">
            <a:avLst/>
          </a:prstGeom>
          <a:noFill/>
        </p:spPr>
        <p:txBody>
          <a:bodyPr wrap="square" lIns="90000" tIns="46800" rIns="90000" bIns="46800" rtlCol="0" anchor="ctr" anchorCtr="0">
            <a:no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rPr>
              <a:t>（1）解除患者思想顾虑，分散其注意力，使其尽可能身心放松。（2）指导并协助患者采取合适体位，便于进针。（3）注射时做到“二快一慢伴匀速”，即进针、拔针快，推药速度缓慢并均匀。（4）注射刺激性较强的药物或油剂，应选用较长的针头，进针要深。</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sym typeface="微软雅黑" panose="020B0503020204020204" charset="-122"/>
            </a:endParaRPr>
          </a:p>
        </p:txBody>
      </p:sp>
      <p:sp>
        <p:nvSpPr>
          <p:cNvPr id="15" name="矩形 14"/>
          <p:cNvSpPr/>
          <p:nvPr>
            <p:custDataLst>
              <p:tags r:id="rId9"/>
            </p:custDataLst>
          </p:nvPr>
        </p:nvSpPr>
        <p:spPr bwMode="gray">
          <a:xfrm>
            <a:off x="7985125" y="2316163"/>
            <a:ext cx="3306763" cy="838200"/>
          </a:xfrm>
          <a:prstGeom prst="rect">
            <a:avLst/>
          </a:prstGeom>
          <a:solidFill>
            <a:srgbClr val="40A693">
              <a:alpha val="80000"/>
            </a:srgbClr>
          </a:solidFill>
          <a:ln w="9525">
            <a:noFill/>
          </a:ln>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0000" tIns="46800" rIns="90000" bIns="46800" numCol="1" spcCol="0" rtlCol="0" fromWordArt="0" anchor="ctr" anchorCtr="0" forceAA="0" compatLnSpc="1">
            <a:normAutofit/>
          </a:bodyPr>
          <a:p>
            <a:pPr algn="ctr" fontAlgn="base">
              <a:lnSpc>
                <a:spcPct val="130000"/>
              </a:lnSpc>
            </a:pPr>
            <a:endParaRPr lang="en-US" sz="2000" b="1" strike="noStrike" noProof="1" dirty="0">
              <a:latin typeface="微软雅黑" panose="020B0503020204020204" charset="-122"/>
              <a:ea typeface="微软雅黑" panose="020B0503020204020204" charset="-122"/>
              <a:cs typeface="+mn-ea"/>
              <a:sym typeface="Arial" panose="020B0604020202020204" pitchFamily="34" charset="0"/>
            </a:endParaRPr>
          </a:p>
        </p:txBody>
      </p:sp>
      <p:sp>
        <p:nvSpPr>
          <p:cNvPr id="16" name="矩形 15"/>
          <p:cNvSpPr/>
          <p:nvPr>
            <p:custDataLst>
              <p:tags r:id="rId10"/>
            </p:custDataLst>
          </p:nvPr>
        </p:nvSpPr>
        <p:spPr bwMode="gray">
          <a:xfrm>
            <a:off x="7985125" y="3230563"/>
            <a:ext cx="3306763" cy="2057400"/>
          </a:xfrm>
          <a:prstGeom prst="rect">
            <a:avLst/>
          </a:prstGeom>
          <a:noFill/>
          <a:ln w="9525">
            <a:solidFill>
              <a:srgbClr val="40A693"/>
            </a:solidFill>
          </a:ln>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0000" tIns="46800" rIns="90000" bIns="46800" numCol="1" spcCol="0" rtlCol="0" fromWordArt="0" anchor="t" anchorCtr="0" forceAA="0" compatLnSpc="1">
            <a:normAutofit/>
          </a:bodyPr>
          <a:p>
            <a:pPr marL="171450" indent="-171450" fontAlgn="base">
              <a:lnSpc>
                <a:spcPct val="130000"/>
              </a:lnSpc>
              <a:spcBef>
                <a:spcPct val="0"/>
              </a:spcBef>
              <a:buFont typeface="Arial" panose="020B0604020202020204" pitchFamily="34" charset="0"/>
              <a:buChar char="•"/>
            </a:pPr>
            <a:endParaRPr lang="en-US" altLang="zh-CN" sz="1200" strike="noStrike" noProof="1" dirty="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17" name="文本框 16"/>
          <p:cNvSpPr txBox="1"/>
          <p:nvPr>
            <p:custDataLst>
              <p:tags r:id="rId11"/>
            </p:custDataLst>
          </p:nvPr>
        </p:nvSpPr>
        <p:spPr>
          <a:xfrm>
            <a:off x="7985125" y="2443163"/>
            <a:ext cx="3306763" cy="584200"/>
          </a:xfrm>
          <a:prstGeom prst="rect">
            <a:avLst/>
          </a:prstGeom>
          <a:noFill/>
        </p:spPr>
        <p:txBody>
          <a:bodyPr wrap="square" lIns="90000" tIns="46800" rIns="90000" bIns="46800" rtlCol="0" anchor="ctr" anchorCtr="0"/>
          <a:p>
            <a:pPr algn="ctr">
              <a:lnSpc>
                <a:spcPct val="120000"/>
              </a:lnSpc>
              <a:spcBef>
                <a:spcPts val="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rPr>
              <a:t>（十）严格执行消毒隔离制度</a:t>
            </a:r>
            <a:endParaRPr sz="1600" b="1" spc="100" noProof="1">
              <a:solidFill>
                <a:srgbClr val="FFFFFF"/>
              </a:solidFill>
              <a:latin typeface="微软雅黑" panose="020B0503020204020204" charset="-122"/>
              <a:ea typeface="微软雅黑" panose="020B0503020204020204" charset="-122"/>
              <a:cs typeface="+mn-cs"/>
            </a:endParaRPr>
          </a:p>
        </p:txBody>
      </p:sp>
      <p:sp>
        <p:nvSpPr>
          <p:cNvPr id="18" name="文本框 17"/>
          <p:cNvSpPr txBox="1"/>
          <p:nvPr>
            <p:custDataLst>
              <p:tags r:id="rId12"/>
            </p:custDataLst>
          </p:nvPr>
        </p:nvSpPr>
        <p:spPr>
          <a:xfrm>
            <a:off x="8150225" y="3246438"/>
            <a:ext cx="2998788" cy="2057400"/>
          </a:xfrm>
          <a:prstGeom prst="rect">
            <a:avLst/>
          </a:prstGeom>
          <a:noFill/>
        </p:spPr>
        <p:txBody>
          <a:bodyPr wrap="square" lIns="90000" tIns="46800" rIns="90000" bIns="46800" rtlCol="0" anchor="ctr" anchorCtr="0">
            <a:normAutofit/>
          </a:bodyPr>
          <a:p>
            <a:pPr marL="285750" indent="-285750" algn="just">
              <a:lnSpc>
                <a:spcPct val="140000"/>
              </a:lnSpc>
              <a:spcBef>
                <a:spcPts val="0"/>
              </a:spcBef>
              <a:spcAft>
                <a:spcPts val="0"/>
              </a:spcAft>
              <a:buSzPct val="100000"/>
              <a:buFont typeface="Wingdings" panose="05000000000000000000" charset="0"/>
              <a:buChar char="l"/>
            </a:pPr>
            <a:r>
              <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rPr>
              <a:t>注射时做到一人一套物品：包括注射器、针头、止血带、棉垫。所用物品须按消毒隔离制度处理；对一次性用物应按一次性物品处理原则进行处理，不可随意丢弃。</a:t>
            </a:r>
            <a:endParaRPr lang="zh-CN" altLang="en-US" sz="1200" b="1" spc="150" noProof="1">
              <a:solidFill>
                <a:schemeClr val="tx1">
                  <a:lumMod val="75000"/>
                  <a:lumOff val="25000"/>
                </a:schemeClr>
              </a:solidFill>
              <a:latin typeface="微软雅黑" panose="020B0503020204020204" charset="-122"/>
              <a:ea typeface="微软雅黑" panose="020B0503020204020204" charset="-122"/>
              <a:cs typeface="+mn-cs"/>
            </a:endParaRPr>
          </a:p>
        </p:txBody>
      </p:sp>
      <p:sp>
        <p:nvSpPr>
          <p:cNvPr id="23" name="Title 6"/>
          <p:cNvSpPr txBox="1"/>
          <p:nvPr>
            <p:custDataLst>
              <p:tags r:id="rId13"/>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一、注射原则</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000"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000"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二、药液抽吸</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2077720"/>
            <a:ext cx="10064750" cy="341503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sym typeface="+mn-ea"/>
              </a:rPr>
              <a:t>【</a:t>
            </a:r>
            <a:r>
              <a:rPr lang="zh-CN" altLang="en-US" sz="1600" b="1" dirty="0">
                <a:solidFill>
                  <a:srgbClr val="2E75B6"/>
                </a:solidFill>
                <a:latin typeface="微软雅黑" panose="020B0503020204020204" charset="-122"/>
                <a:ea typeface="微软雅黑" panose="020B0503020204020204" charset="-122"/>
              </a:rPr>
              <a:t>目的】</a:t>
            </a:r>
            <a:r>
              <a:rPr lang="zh-CN" altLang="en-US" sz="1600" dirty="0">
                <a:latin typeface="微软雅黑" panose="020B0503020204020204" charset="-122"/>
                <a:ea typeface="微软雅黑" panose="020B0503020204020204" charset="-122"/>
              </a:rPr>
              <a:t>准确抽吸药液，为注射或输液等治疗做好准备。</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【评估】</a:t>
            </a:r>
            <a:r>
              <a:rPr lang="zh-CN" altLang="en-US" sz="1600" dirty="0">
                <a:latin typeface="微软雅黑" panose="020B0503020204020204" charset="-122"/>
                <a:ea typeface="微软雅黑" panose="020B0503020204020204" charset="-122"/>
              </a:rPr>
              <a:t>（1）医嘱是否准确无误。（2）患者是否在治疗现场。（3）患者对给药计划的了解、认识、心理反应以及合作程度，是否愿意配合给药</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【计划】</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衣帽整洁，洗手，戴口罩。</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用物准备　与医嘱相应的注射卡及药物、适宜型号的注射器与针头、</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消毒液、无菌棉签、无菌持物镊及罐、无菌纱布，必要时备启瓶器、砂轮、弯盘。</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 患者准备　在治疗现场，理解给药目的，并愿意配合给药。</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环境准备　符合无菌操作的环境要求。</a:t>
            </a:r>
            <a:endParaRPr lang="zh-CN" altLang="en-US" sz="16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二、药液抽吸</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96950" y="1856740"/>
            <a:ext cx="5666105" cy="415417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【实施】</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药液抽吸法的操作步骤及要点说明见表 7-9。</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【评价】</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（1）护士坚持无菌原则，严格遵守查对制度。（2）手法规范，抽吸量准确。（3）药液未被污染，未被浪费。</a:t>
            </a:r>
            <a:endParaRPr lang="zh-CN" altLang="en-US" sz="1600" dirty="0">
              <a:latin typeface="微软雅黑" panose="020B0503020204020204" charset="-122"/>
              <a:ea typeface="微软雅黑" panose="020B0503020204020204" charset="-122"/>
            </a:endParaRPr>
          </a:p>
          <a:p>
            <a:pPr indent="406400" algn="just" fontAlgn="auto">
              <a:lnSpc>
                <a:spcPct val="150000"/>
              </a:lnSpc>
              <a:buClrTx/>
              <a:buSzTx/>
              <a:buFontTx/>
              <a:extLst>
                <a:ext uri="{35155182-B16C-46BC-9424-99874614C6A1}">
                  <wpsdc:indentchars xmlns:wpsdc="http://www.wps.cn/officeDocument/2017/drawingmlCustomData" val="200" checksum="1740828767"/>
                </a:ext>
              </a:extLst>
            </a:pPr>
            <a:r>
              <a:rPr lang="zh-CN" altLang="en-US" sz="1600" b="1" dirty="0">
                <a:solidFill>
                  <a:srgbClr val="2E75B6"/>
                </a:solidFill>
                <a:latin typeface="微软雅黑" panose="020B0503020204020204" charset="-122"/>
                <a:ea typeface="微软雅黑" panose="020B0503020204020204" charset="-122"/>
              </a:rPr>
              <a:t>【注意事项】</a:t>
            </a:r>
            <a:endParaRPr lang="zh-CN" altLang="en-US" sz="1600" b="1" dirty="0">
              <a:solidFill>
                <a:srgbClr val="2E75B6"/>
              </a:solidFill>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（1）根据药液的性质抽吸药液。混悬剂摇匀后立即吸取；吸取结晶、粉剂药时，用 0.9% 氯化钠溶液、或注射用水、或专用溶媒将其充分溶解后吸取；油剂可稍加温或双手对搓药瓶（药液易被热破坏者除外）后，用稍粗针头吸取。（2）抽尽药液的空瓶或安瓿不可立即丢弃，需备再次查对。</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878320" y="1856740"/>
            <a:ext cx="4195445" cy="3975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1929130"/>
            <a:ext cx="1006475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（一）皮内注射法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皮内注射法是将少量药液注射于表皮与真皮之间的方法。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（1）进行药物过敏试验，以观察有无过敏反应。（2）预防接种。（3）局部麻醉的起始步骤。</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医嘱及治疗卡是否准确无误。（2）了解患者的病情以及治疗目的，患者对给药计划的了解、认识、心理反应以及合作程度。（3）患者的用药史、过敏史。进行药物过敏试验前需了解患者是否处于空腹、紧张、疲劳或麻醉状态。（4）注射部位皮肤情况。根据注射目的选择具体注射部位：药物过敏试验选择前臂掌侧下段，因该处皮肤较薄，易于注射，且易辨认局部反应；预防接种常选择上臂三角肌下缘；局部麻醉常选择实施局部麻醉处。</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0645" y="2136775"/>
            <a:ext cx="945261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衣帽整洁，修剪指甲，洗手，戴口罩。</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（1）与医嘱相符的注射本或注射卡、药物。（2）抽吸药液用物，选择 1 mL 注射器、4 12 号针头。（3）治疗车及常规注射盘。注射盘指用来放置注射用物的治疗盘，盘内铺无菌巾，盘外备皮肤消毒液和棉签。另备污物桶、锐器回收盒、手消毒剂。（4）如为药物过敏试验，备过敏急救盒，盒内有 0.1% 盐酸肾上腺素 1 支、带针头的 2 mL 注射器 1 副。3. 患者准备　了解给药目的与注意事项，配合给药。4. 环境准备　光线明亮；符合无菌要求。</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23595" y="2155825"/>
            <a:ext cx="538988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皮内注射法的操作步骤及要点说明见表 7-10。</a:t>
            </a:r>
            <a:endParaRPr lang="zh-CN" altLang="en-US" dirty="0">
              <a:latin typeface="微软雅黑" panose="020B0503020204020204" charset="-122"/>
              <a:ea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（1）护士严格遵守注射原则。</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（2）关心患者，注意观察询问反应。</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（3）沟通交流有效，能让患者理解皮内注射的目的，配合操作。</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（4）过敏试验结果判断正确，记录准确。</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rcRect b="1558"/>
          <a:stretch>
            <a:fillRect/>
          </a:stretch>
        </p:blipFill>
        <p:spPr>
          <a:xfrm>
            <a:off x="6378575" y="2039620"/>
            <a:ext cx="5153025" cy="3609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5995" y="1972310"/>
            <a:ext cx="10239375" cy="3744595"/>
          </a:xfrm>
          <a:prstGeom prst="rect">
            <a:avLst/>
          </a:prstGeom>
          <a:noFill/>
        </p:spPr>
        <p:txBody>
          <a:bodyPr wrap="square"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（1）告知患者用药的目的，可能出现的不良反应与注意事项。（2）药物过敏试验者告知患者过敏试验前不宜空腹或过度疲劳，过敏试验后不要按揉局部，观察期间不能离开观察区。</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（3）预防接种者告知患者或家属正常的接种后反应，卡介苗接种者局部出现红肿时不能热敷。</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（二）皮下注射法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皮下注射法是将少量无菌药液或生物制剂注入皮下组织的方法。</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r>
              <a:rPr lang="zh-CN" altLang="en-US" dirty="0">
                <a:latin typeface="微软雅黑" panose="020B0503020204020204" charset="-122"/>
                <a:ea typeface="微软雅黑" panose="020B0503020204020204" charset="-122"/>
              </a:rPr>
              <a:t>（1）注入小剂量药物，用于不宜口服给药，而需在一定时间内发生药效时。（2）预防接种。（3）局部麻醉用药。</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r>
              <a:rPr lang="zh-CN" altLang="en-US" dirty="0">
                <a:latin typeface="微软雅黑" panose="020B0503020204020204" charset="-122"/>
                <a:ea typeface="微软雅黑" panose="020B0503020204020204" charset="-122"/>
              </a:rPr>
              <a:t>（1）医嘱及治疗卡是否准确无误。（2）了解患者的病情与治疗目的，患者对给药计划的了解、认识、心理反应以及合作程度。（3）患者的用药史、过敏史。进行预防接种前应了解患者有无发热。</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22960" y="2028825"/>
            <a:ext cx="5486400" cy="3630930"/>
          </a:xfrm>
          <a:prstGeom prst="rect">
            <a:avLst/>
          </a:prstGeom>
          <a:noFill/>
        </p:spPr>
        <p:txBody>
          <a:bodyPr wrap="square" rtlCol="0">
            <a:spAutoFit/>
          </a:bodyPr>
          <a:lstStyle/>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4. 注射部位皮肤情况。</a:t>
            </a:r>
            <a:endParaRPr lang="zh-CN" altLang="en-US" sz="1600" dirty="0">
              <a:latin typeface="微软雅黑" panose="020B0503020204020204" charset="-122"/>
              <a:ea typeface="微软雅黑" panose="020B0503020204020204" charset="-122"/>
            </a:endParaRPr>
          </a:p>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【计划】</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操作者准备　衣帽整洁，修剪指甲，洗手，戴口罩。2. 用物准备　</a:t>
            </a:r>
            <a:endParaRPr lang="zh-CN" altLang="en-US" sz="1600" dirty="0">
              <a:latin typeface="微软雅黑" panose="020B0503020204020204" charset="-122"/>
              <a:ea typeface="微软雅黑" panose="020B0503020204020204" charset="-122"/>
            </a:endParaRPr>
          </a:p>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（1）与医嘱相符的注射本或注射卡、药物。（2）抽吸药液用物，选择 1 mL 或 2 mL 注射器、512 号针头。（3）治疗车及常规注射盘，另备污物桶、锐器回收盒、手消毒剂。3. 患者准备　了解给药目的与注意事项，配合给药。接受胰岛素注射前需备好可进食的食物。4. 环境准备　光线明亮；符合无菌要求。</a:t>
            </a:r>
            <a:endParaRPr lang="zh-CN" altLang="en-US" sz="1600" dirty="0">
              <a:latin typeface="微软雅黑" panose="020B0503020204020204" charset="-122"/>
              <a:ea typeface="微软雅黑" panose="020B0503020204020204" charset="-122"/>
            </a:endParaRPr>
          </a:p>
          <a:p>
            <a:pPr indent="406400" algn="just" fontAlgn="auto">
              <a:lnSpc>
                <a:spcPct val="120000"/>
              </a:lnSpc>
              <a:spcBef>
                <a:spcPts val="0"/>
              </a:spcBef>
              <a:spcAft>
                <a:spcPts val="0"/>
              </a:spcAft>
              <a:buClrTx/>
              <a:buSzTx/>
              <a:buFontTx/>
              <a:extLst>
                <a:ext uri="{35155182-B16C-46BC-9424-99874614C6A1}">
                  <wpsdc:indentchars xmlns:wpsdc="http://www.wps.cn/officeDocument/2017/drawingmlCustomData" val="200" checksum="1740828767"/>
                </a:ext>
              </a:extLst>
            </a:pPr>
            <a:r>
              <a:rPr lang="zh-CN" altLang="en-US" sz="1600" b="1" dirty="0">
                <a:solidFill>
                  <a:srgbClr val="F3B96D"/>
                </a:solidFill>
                <a:latin typeface="微软雅黑" panose="020B0503020204020204" charset="-122"/>
                <a:ea typeface="微软雅黑" panose="020B0503020204020204" charset="-122"/>
              </a:rPr>
              <a:t>【实施】</a:t>
            </a:r>
            <a:endParaRPr lang="zh-CN" altLang="en-US" sz="1600" b="1" dirty="0">
              <a:solidFill>
                <a:srgbClr val="F3B96D"/>
              </a:solidFill>
              <a:latin typeface="微软雅黑" panose="020B0503020204020204" charset="-122"/>
              <a:ea typeface="微软雅黑" panose="020B0503020204020204" charset="-122"/>
            </a:endParaRPr>
          </a:p>
          <a:p>
            <a:pPr indent="406400" algn="just" fontAlgn="auto">
              <a:lnSpc>
                <a:spcPct val="120000"/>
              </a:lnSpc>
              <a:spcBef>
                <a:spcPts val="0"/>
              </a:spcBef>
              <a:spcAft>
                <a:spcPts val="0"/>
              </a:spcAft>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皮下注射法的操作步骤及要点说明见表 7-11。</a:t>
            </a:r>
            <a:endParaRPr lang="zh-CN" altLang="en-US" sz="16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511290" y="2370455"/>
            <a:ext cx="4840605" cy="3104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76630" y="1929130"/>
            <a:ext cx="10239375"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（1）护士严格遵守注射原则。（2）注射部位定位正确，注射角度深度适宜。（3）关心患者，注意观察询问反应。（4）沟通交流有效，能让患者理解注射目的，配合操作。</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（1）严格遵守注射原则。（2）对皮肤有刺激性的药物一般不做皮下注射。（3）进针角度不超过 45°，以免刺入肌层；对过于消瘦者，可捏起局部组织，进针深度酌减。</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需要长期皮下注射者，指导患者正确实施自我注射。帮助患者建立轮流使用注射部位的计划，经常更换注射部位，以促进药物充分吸收。</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单元七</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　药物疗法和过敏试验法</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42010" y="1929130"/>
            <a:ext cx="10239375"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（三）肌内注射法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肌内注射法是将一定量无菌药液注入肌肉组织的方法。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注入药物，用于不宜或不能口服、静脉注射，且要求比皮下注射更快发挥疗效时。</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【注射部位】</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一般选择肌肉丰厚且距大血管、大神经较远处，其中最常用的部位为臀大肌，其次为臀中肌、臀小肌、股外侧肌及上臂三角肌。</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（1）医嘱及治疗卡准确无误。（2）了解患者的病情与治疗目的，患者对给药计划的了解、认识、心理反应以及合作程度。（3）患者的用药史、过敏史。（4）注射部位皮肤情况。</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61035" y="2245995"/>
            <a:ext cx="7239635" cy="341503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衣帽整洁，修剪指甲，洗手，戴口罩。</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用物准备　</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（1）与医嘱相符的注射本或注射卡、药物。</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（2）抽吸药液用物，选择 2 mL 或 5 mL 注射器、6 ～ 7 号针头。</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（3）治疗车及常规注射盘，另备污物桶、锐器回收盒、手消毒剂。</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患者准备　了解给药目的与注意事项，配合给药。</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 环境准备 光线明亮；符合无菌要求。</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991475" y="2400300"/>
            <a:ext cx="3282315" cy="2755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67740" y="1806575"/>
            <a:ext cx="5612130"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肌内注射法的操作步骤及要点说明见表 7-12。</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（1）护士严格遵守注射原则。</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（2）注射部位定位正确，注射角度、深度适宜，未发生断针等不良反应。</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（3）关心患者，注意观察询问反应。</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（4）沟通交流有效，能让患者理解注射目的，配合操作。</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6579870" y="2066290"/>
            <a:ext cx="4782820" cy="3311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45210" y="1663065"/>
            <a:ext cx="10317480"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（1）严格遵守注射原则。</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（2）两岁以下婴幼儿臀大肌发育不完善，有损伤坐骨神经的风险，故不宜选用臀大肌肌内注射。</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（3）对需长期肌内注射者，应有计划地更换注射部位，避免或减少硬结的发生。</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（4）注射过程中若不慎针头折断，嘱患者保持原位不动，固定局部组织，以防断针移位，迅速用无菌血管钳夹住断端取出；如断端全部埋入肌肉，立即请外科医生处理。</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（1）注射前指导患者取合适的体位，有利于肌肉松弛，减轻疼痛。（2）告知患者注射后局部不宜立即热敷或按摩，以免局部皮下出血。</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8850" y="1663065"/>
            <a:ext cx="6024245"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（四）静脉注射法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静脉注射法是自静脉注入药液的方法。</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【目的】</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（1）用于药物不宜口服、皮下、肌内注射，或需迅速发生药效时。（2）注入药物作某些诊断性检查。（3）静脉输液、输血或营养治疗的前驱步骤。</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【注射部位】</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四肢浅静脉 常用的有上肢肘部贵要静脉、正中静脉、头静脉、腕部及手背部浅静脉网，下肢浅静脉常用大隐静脉、小隐静脉、足背静脉（图 7-21）。</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835900" y="2428875"/>
            <a:ext cx="3305175" cy="2714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8850" y="1663065"/>
            <a:ext cx="4700905"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头皮静脉　因为头皮静脉丰富，分支多，且表浅易见，易于固定，方便患儿肢体活动，故小儿静脉穿刺多采用颞浅静脉、额前正中静脉、耳后静脉、枕静脉等（图 7-22）。</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股静脉　特殊情况如抢救危重患者、加压输液等采用股静脉注射。股静脉位于股三角区股动脉内侧约 0.5 cm 处，股动脉走向和髂前上棘与耻骨结节连线的中点相交（图 7-23）。</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5835015" y="2368550"/>
            <a:ext cx="5334000" cy="2543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58850" y="1663065"/>
            <a:ext cx="10299065" cy="424624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【评估】</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（1）医嘱及治疗卡是否准确无误。（2）了解患者的病情与治疗目的，患者对给药计划的了解、认识、心理反应以及合作程度。（3）患者的用药史、过敏史。（4）穿刺局部皮肤情况，静脉充盈度与静脉弹性。</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【计划】</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操作者准备　衣帽整洁，修剪指甲，洗手，戴口罩。2. 用物准备　（1）与医嘱相符的注射本或注射卡、药物。（2）抽吸药液用物，选择合适的注射器与针头。（3）治疗车，常规注射盘内添加止血带、注射用小枕，必要时备胶布。（4）为经血液传播疾病患者进行穿刺时，需备一次性手套；小儿头皮静脉穿刺时需备剃毛用具。3. 患者准备　了解给药目的与注意事项，配合给药。4. 环境准备　光线明亮；符合无菌要求。</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507238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6785" y="1420495"/>
            <a:ext cx="10299065" cy="92202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【实施】</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静脉注射法的操作步骤及要点说明见表 7-13。</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080770" y="2342515"/>
            <a:ext cx="4864735" cy="3951605"/>
          </a:xfrm>
          <a:prstGeom prst="rect">
            <a:avLst/>
          </a:prstGeom>
        </p:spPr>
      </p:pic>
      <p:pic>
        <p:nvPicPr>
          <p:cNvPr id="5" name="图片 4"/>
          <p:cNvPicPr>
            <a:picLocks noChangeAspect="1"/>
          </p:cNvPicPr>
          <p:nvPr/>
        </p:nvPicPr>
        <p:blipFill>
          <a:blip r:embed="rId4"/>
          <a:stretch>
            <a:fillRect/>
          </a:stretch>
        </p:blipFill>
        <p:spPr>
          <a:xfrm>
            <a:off x="6931025" y="1620520"/>
            <a:ext cx="3973195" cy="4805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46785" y="1806575"/>
            <a:ext cx="10299065"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【评价】</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护士严格遵守注射原则。2. 穿刺一次成功，注射部位无渗出、肿胀。3. 关心患者，注意观察并询问患者有何反应。4. 沟通交流有效，能让患者理解注射目的，配合操作。</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【注意事项】</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严格遵守注射原则。2. 一般选择弹性好、相对粗直、易于固定的静脉，避开关节和静脉瓣；需长期注射者，应有计划地由小到大、由远心端到近心端选择静脉。3. 注射刺激性强的药物，应以生理盐水为穿刺引导药液。4. 根据患者年龄、病情及药物性质，掌握推注药液的速度，并随时听取患者主诉，观察局部情况及病情变化。5. 如若穿刺失败，应拔出针头，更换无菌针头后另外选择注射部位重新穿刺。</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420495"/>
            <a:ext cx="10870565" cy="460311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三、常用注射技术</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7895" y="1882775"/>
            <a:ext cx="9933305"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【健康教育】</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指导患者穿刺中的配合方法。2. 指导患者拔针后的正确按压方法，告诉患者穿刺后局部不宜热敷，穿刺侧肢体短时间内不宜剧烈活动。</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F3B96D"/>
                </a:solidFill>
                <a:latin typeface="微软雅黑" panose="020B0503020204020204" charset="-122"/>
                <a:ea typeface="微软雅黑" panose="020B0503020204020204" charset="-122"/>
              </a:rPr>
              <a:t>【静脉注射失败的常见原因】</a:t>
            </a:r>
            <a:endParaRPr lang="zh-CN" altLang="en-US" b="1" dirty="0">
              <a:solidFill>
                <a:srgbClr val="F3B96D"/>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针头刺入过浅，针尖未刺入静脉，或虽刺入静脉，但松解止血带后静脉回缩致针头滑出血管，药液注入皮下。2. 针头刺入静脉稍浅，针尖斜面未完全刺入静脉，部分针尖斜面在血管外，抽吸虽有回血，但推药时药液溢至皮下，使穿刺局部隆起并有痛感。 针头刺入较深，针尖斜面一半穿破对侧血管壁，可抽吸到回血，推注少量药液时局部可无隆起，但因部分药液溢出至深层组织，患者有痛感。4. 针头刺入过深，针尖斜面穿破对侧血管壁，抽吸无回血。</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219710" y="4000500"/>
            <a:ext cx="3599180" cy="25247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sz="1200" b="1" dirty="0" smtClean="0"/>
              <a:t>1. 准确记忆药物的保管要求、安全给药原则、口服给药的注意事项和注射原则。</a:t>
            </a:r>
            <a:endParaRPr sz="1200" b="1" dirty="0" smtClean="0"/>
          </a:p>
          <a:p>
            <a:pPr algn="just" fontAlgn="auto">
              <a:lnSpc>
                <a:spcPct val="120000"/>
              </a:lnSpc>
              <a:spcBef>
                <a:spcPts val="0"/>
              </a:spcBef>
              <a:spcAft>
                <a:spcPts val="0"/>
              </a:spcAft>
            </a:pPr>
            <a:r>
              <a:rPr sz="1200" b="1" dirty="0" smtClean="0"/>
              <a:t>2. 能描述口服给药法、超声波和氧气雾化吸入法、四种注射法（皮内、皮下、肌内、静脉注射）、青霉素过敏试验法、头孢菌素类药物过敏试验法、TAT 过敏试验法及脱敏注射法的操作步骤和要点。</a:t>
            </a:r>
            <a:endParaRPr sz="1200" b="1" dirty="0" smtClean="0"/>
          </a:p>
          <a:p>
            <a:pPr algn="just" fontAlgn="auto">
              <a:lnSpc>
                <a:spcPct val="120000"/>
              </a:lnSpc>
              <a:spcBef>
                <a:spcPts val="0"/>
              </a:spcBef>
              <a:spcAft>
                <a:spcPts val="0"/>
              </a:spcAft>
            </a:pPr>
            <a:r>
              <a:rPr sz="1200" b="1" dirty="0" smtClean="0"/>
              <a:t>3. 能复述青霉素过敏反应的临床表现及过敏性休克的急救措施。</a:t>
            </a:r>
            <a:endParaRPr sz="1200" b="1" dirty="0" smtClean="0"/>
          </a:p>
          <a:p>
            <a:pPr algn="just" fontAlgn="auto">
              <a:lnSpc>
                <a:spcPct val="120000"/>
              </a:lnSpc>
              <a:spcBef>
                <a:spcPts val="0"/>
              </a:spcBef>
              <a:spcAft>
                <a:spcPts val="0"/>
              </a:spcAft>
            </a:pPr>
            <a:r>
              <a:rPr sz="1200" b="1" dirty="0" smtClean="0"/>
              <a:t>4. 知道药物的种类、领取和影响药物作用的因素；头皮静脉注射、手压式雾化吸入法，链霉素、普鲁卡因、细胞色素 C、碘过敏试验的方法。</a:t>
            </a:r>
            <a:endParaRPr sz="1200" b="1" dirty="0" smtClean="0"/>
          </a:p>
        </p:txBody>
      </p:sp>
      <p:sp>
        <p:nvSpPr>
          <p:cNvPr id="5" name="文本框 22"/>
          <p:cNvSpPr txBox="1"/>
          <p:nvPr/>
        </p:nvSpPr>
        <p:spPr>
          <a:xfrm flipH="1">
            <a:off x="4591685" y="4088765"/>
            <a:ext cx="3018155" cy="208216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1.正确解读医嘱的给药途径、给药次数和时间；正确执行操作（口服、雾化、皮内、皮下、肌内、静脉注射）。</a:t>
            </a:r>
            <a:endParaRPr lang="zh-CN" altLang="en-US" sz="1200" b="1" dirty="0" smtClean="0"/>
          </a:p>
          <a:p>
            <a:pPr algn="just" fontAlgn="auto">
              <a:lnSpc>
                <a:spcPct val="120000"/>
              </a:lnSpc>
              <a:spcBef>
                <a:spcPts val="0"/>
              </a:spcBef>
              <a:spcAft>
                <a:spcPts val="0"/>
              </a:spcAft>
            </a:pPr>
            <a:r>
              <a:rPr lang="zh-CN" altLang="en-US" sz="1200" b="1" dirty="0" smtClean="0"/>
              <a:t>2. 准确配制皮试液（青霉素、头孢菌素类、TAT），并按医嘱正确执行过敏试验或脱敏试验。</a:t>
            </a:r>
            <a:endParaRPr lang="zh-CN" altLang="en-US" sz="1200" b="1" dirty="0" smtClean="0"/>
          </a:p>
          <a:p>
            <a:pPr algn="just" fontAlgn="auto">
              <a:lnSpc>
                <a:spcPct val="120000"/>
              </a:lnSpc>
              <a:spcBef>
                <a:spcPts val="0"/>
              </a:spcBef>
              <a:spcAft>
                <a:spcPts val="0"/>
              </a:spcAft>
            </a:pPr>
            <a:r>
              <a:rPr lang="zh-CN" altLang="en-US" sz="1200" b="1" dirty="0" smtClean="0"/>
              <a:t>3. 能准确识别患者的青霉素过敏反应并对过敏性休克者实施正确的急救</a:t>
            </a:r>
            <a:endParaRPr lang="zh-CN" altLang="en-US" sz="1200" b="1" dirty="0" smtClean="0"/>
          </a:p>
          <a:p>
            <a:pPr algn="just" fontAlgn="auto">
              <a:lnSpc>
                <a:spcPct val="120000"/>
              </a:lnSpc>
              <a:spcBef>
                <a:spcPts val="0"/>
              </a:spcBef>
              <a:spcAft>
                <a:spcPts val="0"/>
              </a:spcAft>
            </a:pPr>
            <a:r>
              <a:rPr lang="zh-CN" altLang="en-US" sz="1200" b="1" dirty="0" smtClean="0"/>
              <a:t>措施。</a:t>
            </a:r>
            <a:endParaRPr lang="zh-CN" altLang="en-US" sz="1200" b="1" dirty="0" smtClean="0"/>
          </a:p>
        </p:txBody>
      </p:sp>
      <p:sp>
        <p:nvSpPr>
          <p:cNvPr id="6" name="文本框 22"/>
          <p:cNvSpPr txBox="1"/>
          <p:nvPr/>
        </p:nvSpPr>
        <p:spPr>
          <a:xfrm flipH="1">
            <a:off x="8314690" y="4088765"/>
            <a:ext cx="2618105" cy="31242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sz="1200" b="1" dirty="0" smtClean="0"/>
              <a:t>初步形成急救护理的意识。</a:t>
            </a:r>
            <a:endParaRPr lang="zh-CN" altLang="en-US" sz="1200" b="1"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1713865" y="1616710"/>
            <a:ext cx="8446770" cy="341503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任务五</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药物过敏试验法及过</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敏反应的处理</a:t>
            </a:r>
            <a:endPar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一、药物过敏反应的特点</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17905" y="2137410"/>
            <a:ext cx="620014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药物过敏反应的基本原因是抗原抗体的相互作用。药物作为抗原或半抗原刺激过敏体质的机体产生特异性抗体（IgE、IgG 及 IgM），使 T 淋巴细胞致敏，当再次接触同类药物时，抗原抗体在致敏淋巴细胞上作用，而引起药物过敏反应。药物过敏反应属于异常的免疫反应，仅发生在少数人身上。其发生与患者的过敏体质有关，与所用药物的正常药理作用或毒性无关，也与用药的剂量、剂型、给药途径无关。一般均发生在再次用药，首次用药很少发生。</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7990205" y="2219325"/>
            <a:ext cx="2475865" cy="3452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199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二、青霉素过敏试验及过敏反应的处理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52525" y="1929130"/>
            <a:ext cx="732028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青霉素具有疗效高、毒性低的特点，主要用于敏感的革兰阳性球菌、阴性球菌和螺旋体感染。但青霉素易发生过敏反应，发生率为 5% ～ 6%，而且任何年龄、任何性别、任何剂型和剂量，任何给药途径和给药时间，均可能发生过敏反应。其过敏反应中，各种类型的变态反应（Ⅰ、Ⅱ、Ⅲ、Ⅳ）均可出现，以皮肤过敏反应和血清样反应较为多见。属Ⅰ型变态反应的过敏性休克虽然较少见，但发生、发展非常迅猛，若抢救不及时可死于严重的呼吸困难和循环衰竭。因此在使用各种青霉素制剂前都应先做过敏试验，试验结果阴性者方可用药，同时要加强青霉素使用前后的监测，及时发现过敏反应并加以处理。</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8472805" y="2906395"/>
            <a:ext cx="2781300" cy="18764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199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三、链霉素过敏试验及过敏反应的处理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1085" y="1918970"/>
            <a:ext cx="10070465" cy="216852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的毒性作用以损害第Ⅷ对脑神经为主，还可导致皮疹、发热、荨麻疹、血管性水肿等过敏反应。链霉素过敏发生过敏性休克的概率虽较青霉素低，但病死率很高，所以使用该药前应进行皮肤过敏试验，结果阴性方可使用链霉素治疗。</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（一）链霉素过敏试验法</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试验液的配制　以每 mL 试验液含链霉素 2 500 U 为标准，具体配制方法见表 7-17。</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615690" y="4468495"/>
            <a:ext cx="5229225" cy="1314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70199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三、链霉素过敏试验及过敏反应的处理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1085" y="1918970"/>
            <a:ext cx="5958205"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（二）链霉素过敏反应的表现及处理</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链霉素过敏反应的临床表现与青霉素过敏反应大致相同，轻者表现为发热、皮疹、荨麻疹、血管性水肿，重者可致过敏性休克。一旦发生过敏性休克，其救治措施与青霉素过敏性休克基本相同。但链霉素的毒性反应比过敏反应更常见，可有全身麻木、抽搐、肌肉无力、眩晕、耳鸣、耳聋等。可缓慢静脉注射 10% 葡萄糖酸钙或稀释一倍的 5% 氯化钙溶液治疗，以使链霉素与钙离子络合而减轻毒性症状。</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115175" y="2655570"/>
            <a:ext cx="4260215" cy="2378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823341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四、破伤风抗毒素过敏试验及过敏反应的处理</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063625" y="2028825"/>
            <a:ext cx="10064750" cy="3415030"/>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破伤风抗毒素（TAT）</a:t>
            </a:r>
            <a:r>
              <a:rPr lang="zh-CN" altLang="en-US" dirty="0">
                <a:latin typeface="微软雅黑" panose="020B0503020204020204" charset="-122"/>
                <a:ea typeface="微软雅黑" panose="020B0503020204020204" charset="-122"/>
              </a:rPr>
              <a:t>是用破伤风类毒素免疫马的血浆经物理、化学方法精制而成，属于一种特异性抗体，在救治破伤风患者时用以中和患者体液中的破伤风毒素，有利于控制病情发展；也可用于有潜在破伤风感染危险的外伤伤员，作为被动免疫预防注射。</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TAT 是马的免疫血清，对人体是异种蛋白而易引起过敏反应。主要表现为发热、速发型或迟缓型血清病。反应一般不严重，但偶尔可见过敏性休克，抢救不及时可导致死亡。首次使用 TAT 前，或曾用过TAT但超过一周者，必须做过敏试验，结果阴性方可把所需剂量一次性注射完。TAT 是一种特异性抗体，没有可以代替的药物，皮试结果即使阳性，仍需考虑使用。但 TAT 要采用脱敏注射法，脱敏注射过程中要密切观察，一旦发现异常立即采取有效的处理措施。</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5929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五、普鲁卡因过敏试验法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4705" y="2000250"/>
            <a:ext cx="7065010" cy="3688080"/>
          </a:xfrm>
          <a:prstGeom prst="rect">
            <a:avLst/>
          </a:prstGeom>
          <a:noFill/>
        </p:spPr>
        <p:txBody>
          <a:bodyPr wrap="square" rtlCol="0">
            <a:spAutoFit/>
          </a:bodyPr>
          <a:lstStyle/>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（一）试验液的配制 </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以每 mL 试验液含普鲁卡因 0.25% 为标准。具体方法是：（1）如为 2% 的普鲁卡因溶液，用 1 mL 注射器吸取 0.1 mL，稀释至0.8 mL 即可。（2）如为 2.5% 的普鲁卡因溶液，用 1 mL 注射器吸取 0.1 mL，稀释至1 mL 即可。</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（二）试验方法</a:t>
            </a:r>
            <a:r>
              <a:rPr lang="zh-CN" altLang="en-US" dirty="0">
                <a:latin typeface="微软雅黑" panose="020B0503020204020204" charset="-122"/>
                <a:ea typeface="微软雅黑" panose="020B0503020204020204" charset="-122"/>
              </a:rPr>
              <a:t> </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皮内注射 0.25% 普鲁卡因试验液 0.1 mL，20 分钟后观察试验结果并记录。</a:t>
            </a:r>
            <a:endParaRPr lang="zh-CN" altLang="en-US" dirty="0">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（三）结果判断和过敏反应的处理</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同青霉素过敏试验及过敏反应的处理。</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081645" y="2321560"/>
            <a:ext cx="3164205" cy="3046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六、头孢菌素类药物过敏试验法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21410" y="2179955"/>
            <a:ext cx="5215890" cy="341503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头孢菌素类药物是一类高效、低毒、广谱的抗生素，由于抗原抗体的相互作用会引起机体的过敏反应，故用药前需做皮肤过敏性试验。另外，头孢菌素类药物和青霉素之间还呈现不完全的交叉过敏反应。对青霉素过敏者有10% ～ 30% 对头孢菌素过敏，而对头孢菌素过敏者绝大多数对青霉素过敏。头孢菌素类药物用药前应做皮肤过敏试验，皮试结果阴性方可用药。</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137400" y="2253615"/>
            <a:ext cx="3686175" cy="3267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80644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六、头孢菌素类药物过敏试验法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01065" y="1868805"/>
            <a:ext cx="9596755" cy="2416175"/>
          </a:xfrm>
          <a:prstGeom prst="rect">
            <a:avLst/>
          </a:prstGeom>
          <a:noFill/>
        </p:spPr>
        <p:txBody>
          <a:bodyPr wrap="square" rtlCol="0">
            <a:spAutoFit/>
          </a:bodyPr>
          <a:lstStyle/>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（一）试验液的配制</a:t>
            </a:r>
            <a:endParaRPr lang="zh-CN" altLang="en-US" b="1"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以每 mL 试验液含先锋霉素 VI 500 µg 为标准，具体配制方法见表 7-19。</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（二）试验方法</a:t>
            </a:r>
            <a:endParaRPr lang="zh-CN" altLang="en-US" b="1"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取先锋霉素 VI 过敏试验液 0.1 mL（含先锋霉素 VI 50 µg）做皮内注射，</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20 分钟后判断试验结果。</a:t>
            </a:r>
            <a:endParaRPr lang="zh-CN" altLang="en-US"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（三）结果判断和过敏反应的处理</a:t>
            </a:r>
            <a:endParaRPr lang="zh-CN" altLang="en-US" b="1" dirty="0">
              <a:latin typeface="微软雅黑" panose="020B0503020204020204" charset="-122"/>
              <a:ea typeface="微软雅黑" panose="020B0503020204020204" charset="-122"/>
            </a:endParaRPr>
          </a:p>
          <a:p>
            <a:pPr indent="457200" algn="just" fontAlgn="auto">
              <a:lnSpc>
                <a:spcPct val="12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同青霉素过敏试验及过敏反应的处理。</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2720975" y="4284980"/>
            <a:ext cx="5334000" cy="1476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七、碘过敏试验法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21410" y="2179955"/>
            <a:ext cx="4871085" cy="341503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临床上常用碘化物造影剂做泌尿系、心脏血管、脑血管、其他脏器和周围血管造影， CT 增强扫描和其他各种腔道、瘘管造影等。为了患者的安全，造影前需询问患者的用药史，有碘过敏史者禁忌使用碘造影剂。凡首次用药者应在造影前 1 ～ 2 天做碘过敏试验，结果为阴性者方可做碘造影检查。造影时仍需备好急救药品。</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6656070" y="1990725"/>
            <a:ext cx="4405630" cy="3707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stretch>
            <a:fillRect/>
          </a:stretch>
        </p:blipFill>
        <p:spPr>
          <a:xfrm>
            <a:off x="654803" y="228917"/>
            <a:ext cx="10564260" cy="5543549"/>
          </a:xfrm>
          <a:prstGeom prst="rect">
            <a:avLst/>
          </a:prstGeom>
        </p:spPr>
      </p:pic>
      <p:sp>
        <p:nvSpPr>
          <p:cNvPr id="4" name="矩形 3"/>
          <p:cNvSpPr/>
          <p:nvPr/>
        </p:nvSpPr>
        <p:spPr>
          <a:xfrm>
            <a:off x="2208249" y="2124075"/>
            <a:ext cx="7609840" cy="2306955"/>
          </a:xfrm>
          <a:prstGeom prst="rect">
            <a:avLst/>
          </a:prstGeom>
          <a:noFill/>
          <a:ln>
            <a:noFill/>
          </a:ln>
        </p:spPr>
        <p:txBody>
          <a:bodyPr wrap="square" rtlCol="0" anchor="t">
            <a:spAutoFit/>
          </a:bodyPr>
          <a:lstStyle/>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任务一</a:t>
            </a:r>
            <a:endPar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ctr"/>
            <a:r>
              <a:rPr lang="zh-CN" altLang="en-US" sz="72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给药的基本知识 </a:t>
            </a:r>
            <a:endParaRPr lang="zh-CN" altLang="en-US" sz="7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5" presetClass="entr" presetSubtype="10"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七、碘过敏试验法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111885" y="1929130"/>
            <a:ext cx="10324465" cy="3830955"/>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（一）过敏试验方法</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口服法　口服 5% ～ 10% 碘化钾 5 mL，每日 3 次，共服 3 天，然后观察结果。</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皮内注射法　皮内注射碘造影剂 0.1 mL，20 分钟后观察结果。</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静脉注射法　静脉缓慢注射碘造影剂1 mL（常用30%泛影葡胺），5～10分钟后观察结果。</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（二）试验结果判断</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口服法　阴性者无任何不适症状；阳性者有口麻、眩晕、心慌、恶心呕吐、流泪、流涕、荨麻疹等表现。</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 皮内注射法　阴性者皮试局部无反应；阳性者皮试局部有红肿、硬块，直径超过 l cm。</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3. 静脉注射法　阴性者无任何不适；阳性者有血压、脉搏、呼吸和面色等改变。</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337947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七、碘过敏试验法</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351280" y="2137410"/>
            <a:ext cx="6012180" cy="3415030"/>
          </a:xfrm>
          <a:prstGeom prst="rect">
            <a:avLst/>
          </a:prstGeom>
          <a:noFill/>
        </p:spPr>
        <p:txBody>
          <a:bodyPr wrap="square" rtlCol="0">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（三）结果判断和过敏反应的处理</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同青霉素过敏试验及过敏反应的处理。</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buClrTx/>
              <a:buSzTx/>
              <a:buFontTx/>
              <a:extLst>
                <a:ext uri="{35155182-B16C-46BC-9424-99874614C6A1}">
                  <wpsdc:indentchars xmlns:wpsdc="http://www.wps.cn/officeDocument/2017/drawingmlCustomData" val="200" checksum="59296752"/>
                </a:ext>
              </a:extLst>
            </a:pPr>
            <a:r>
              <a:rPr lang="zh-CN" altLang="en-US" b="1" dirty="0">
                <a:solidFill>
                  <a:srgbClr val="2E75B6"/>
                </a:solidFill>
                <a:latin typeface="微软雅黑" panose="020B0503020204020204" charset="-122"/>
                <a:ea typeface="微软雅黑" panose="020B0503020204020204" charset="-122"/>
              </a:rPr>
              <a:t>（四）注意事项</a:t>
            </a:r>
            <a:endParaRPr lang="zh-CN" altLang="en-US" b="1" dirty="0">
              <a:solidFill>
                <a:srgbClr val="2E75B6"/>
              </a:solidFill>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（1）在静脉注射造影剂前，应先做皮内注射试验，若结果阴性再行静脉注射试验，两者均为阴性方可进行碘剂造影。</a:t>
            </a:r>
            <a:endParaRPr lang="zh-CN" altLang="en-US" dirty="0">
              <a:latin typeface="微软雅黑" panose="020B0503020204020204" charset="-122"/>
              <a:ea typeface="微软雅黑"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（2）有少数患者过敏试验为阴性，但在注射碘造影剂时仍会发生过敏反应，故造影时必须备好急救药品。</a:t>
            </a:r>
            <a:endParaRPr lang="zh-CN" altLang="en-US"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8783955" y="2742565"/>
            <a:ext cx="1937385" cy="2204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一、药物的种类、领取和保管</a:t>
            </a:r>
            <a:endParaRPr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548630" y="1996440"/>
            <a:ext cx="5982970" cy="3830955"/>
          </a:xfrm>
          <a:prstGeom prst="rect">
            <a:avLst/>
          </a:prstGeom>
          <a:noFill/>
        </p:spPr>
        <p:txBody>
          <a:bodyPr wrap="square" rtlCol="0">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b="1" dirty="0">
                <a:latin typeface="微软雅黑" panose="020B0503020204020204" charset="-122"/>
                <a:ea typeface="微软雅黑" panose="020B0503020204020204" charset="-122"/>
              </a:rPr>
              <a:t>（一）药物的种类</a:t>
            </a:r>
            <a:endParaRPr lang="zh-CN" altLang="en-US" b="1"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医院常用药物的种类根据药物性质和作用途径的不同可分为四类，临床工作中常用外文缩写表示给药方法及时间（见表 7-1）。</a:t>
            </a:r>
            <a:endParaRPr lang="zh-CN" altLang="en-US" dirty="0">
              <a:latin typeface="微软雅黑" panose="020B0503020204020204" charset="-122"/>
              <a:ea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charset="-122"/>
                <a:ea typeface="微软雅黑" panose="020B0503020204020204" charset="-122"/>
              </a:rPr>
              <a:t>1. 内服药　包括片剂、胶囊、丸剂、溶液、合剂、酊剂、粉剂、散剂及纸型等。2. 注射药　包括水溶液、油剂、粉剂、结晶、混悬液等。3. 外用药　包括软膏、酊剂、搽剂、滴剂、栓剂、粉剂、涂膜剂、洗剂、喷雾剂等。4. 其他　如粘贴敷片、植入慢溶药片、胰岛素泵等。</a:t>
            </a:r>
            <a:endParaRPr lang="zh-CN" altLang="en-US" dirty="0">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737235" y="2397760"/>
            <a:ext cx="4662805" cy="2667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194" y="1715770"/>
            <a:ext cx="10870565" cy="42576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一、药物的种类、领取和保管</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5452110" y="1952625"/>
            <a:ext cx="6079490" cy="3784600"/>
          </a:xfrm>
          <a:prstGeom prst="rect">
            <a:avLst/>
          </a:prstGeom>
          <a:noFill/>
        </p:spPr>
        <p:txBody>
          <a:bodyPr wrap="square" rtlCol="0">
            <a:spAutoFit/>
          </a:bodyPr>
          <a:lstStyle/>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b="1" dirty="0">
                <a:latin typeface="微软雅黑" panose="020B0503020204020204" charset="-122"/>
                <a:ea typeface="微软雅黑" panose="020B0503020204020204" charset="-122"/>
              </a:rPr>
              <a:t>（二）药物的领取</a:t>
            </a:r>
            <a:endParaRPr lang="zh-CN" altLang="en-US" sz="1600" b="1"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药物的领取需凭医生的处方进行。通常门诊患者凭医生处方自行领取；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住院患者药物的领取方法各医院规定不一，一般如下：</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 病区内专柜</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（1）常用药物：病区备有一定基数的常用药物，由专人负责保管，定期清查，根据消耗量填写领药本，到药房领取。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（2）贵重药物或特殊药物：凭医生处方领取。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（3）剧毒药和麻醉药：应凭医生麻醉专用处方领取。</a:t>
            </a:r>
            <a:endParaRPr lang="zh-CN" altLang="en-US" sz="1600" dirty="0">
              <a:latin typeface="微软雅黑" panose="020B0503020204020204" charset="-122"/>
              <a:ea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dirty="0">
                <a:latin typeface="微软雅黑" panose="020B0503020204020204" charset="-122"/>
                <a:ea typeface="微软雅黑" panose="020B0503020204020204" charset="-122"/>
              </a:rPr>
              <a:t>2. 住院中心药房　全院各病区日间领取住院患者用药之处。</a:t>
            </a:r>
            <a:endParaRPr lang="zh-CN" altLang="en-US" sz="1600" dirty="0">
              <a:latin typeface="微软雅黑" panose="020B0503020204020204" charset="-122"/>
              <a:ea typeface="微软雅黑" panose="020B0503020204020204" charset="-122"/>
            </a:endParaRPr>
          </a:p>
        </p:txBody>
      </p:sp>
      <p:pic>
        <p:nvPicPr>
          <p:cNvPr id="6" name="图片 5" descr="住院病人住院病人在医院的病床上，护士和医生帮助病人医疗手术或床上用品病房孤立的卡通矢量图符号集住院病人在医院病床上的住院病人，护士和医生帮助病人隔离卡通矢量图"/>
          <p:cNvPicPr>
            <a:picLocks noChangeAspect="1"/>
          </p:cNvPicPr>
          <p:nvPr/>
        </p:nvPicPr>
        <p:blipFill>
          <a:blip r:embed="rId3"/>
          <a:stretch>
            <a:fillRect/>
          </a:stretch>
        </p:blipFill>
        <p:spPr>
          <a:xfrm>
            <a:off x="1313180" y="2112010"/>
            <a:ext cx="3465830" cy="3465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092325" y="2266950"/>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药柜合理安置　</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药品分类存放</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药瓶标签明显</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药品质量安全</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药物妥善保存</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23" name="Title 6"/>
          <p:cNvSpPr txBox="1"/>
          <p:nvPr>
            <p:custDataLst>
              <p:tags r:id="rId21"/>
            </p:custDataLst>
          </p:nvPr>
        </p:nvSpPr>
        <p:spPr>
          <a:xfrm>
            <a:off x="231407" y="97384"/>
            <a:ext cx="540194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一、药物的种类、领取和保管</a:t>
            </a:r>
            <a:endParaRPr sz="2800" b="1" spc="388">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 name="Title 6"/>
          <p:cNvSpPr txBox="1"/>
          <p:nvPr>
            <p:custDataLst>
              <p:tags r:id="rId22"/>
            </p:custDataLst>
          </p:nvPr>
        </p:nvSpPr>
        <p:spPr>
          <a:xfrm>
            <a:off x="1881505" y="1293495"/>
            <a:ext cx="9028113"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ctr" fontAlgn="auto">
              <a:lnSpc>
                <a:spcPct val="150000"/>
              </a:lnSpc>
              <a:spcBef>
                <a:spcPts val="1000"/>
              </a:spcBef>
              <a:spcAft>
                <a:spcPts val="0"/>
              </a:spcAft>
              <a:buClr>
                <a:srgbClr val="1F4E78"/>
              </a:buClr>
              <a:buSzPct val="110000"/>
              <a:buFont typeface="Wingdings" panose="05000000000000000000" charset="0"/>
            </a:pPr>
            <a:r>
              <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（一）中国古代护理与中医学</a:t>
            </a:r>
            <a:endParaRPr lang="zh-CN" altLang="en-US" sz="1800" b="1" strike="noStrike" spc="150" noProof="1">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1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4.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15.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1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17.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18.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20.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2.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2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2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30.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31.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33.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8.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40.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5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51.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5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5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5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15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5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6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6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16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6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7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71.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72.xml><?xml version="1.0" encoding="utf-8"?>
<p:tagLst xmlns:p="http://schemas.openxmlformats.org/presentationml/2006/main">
  <p:tag name="KSO_WM_TEMPLATE_CATEGORY" val="diagram"/>
  <p:tag name="KSO_WM_TEMPLATE_INDEX" val="20187990"/>
  <p:tag name="KSO_WM_UNIT_TYPE" val="l_h_i"/>
  <p:tag name="KSO_WM_UNIT_INDEX" val="1_1_2"/>
  <p:tag name="KSO_WM_UNIT_ID" val="diagram20187990_3*l_h_i*1_1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TEMPLATE_CATEGORY" val="diagram"/>
  <p:tag name="KSO_WM_TEMPLATE_INDEX" val="20187990"/>
  <p:tag name="KSO_WM_UNIT_TYPE" val="l_h_i"/>
  <p:tag name="KSO_WM_UNIT_INDEX" val="1_1_1"/>
  <p:tag name="KSO_WM_UNIT_ID" val="diagram20187990_3*l_h_i*1_1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1_1"/>
  <p:tag name="KSO_WM_UNIT_ID" val="diagram20187990_3*l_h_a*1_1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l_h_f"/>
  <p:tag name="KSO_WM_UNIT_INDEX" val="1_1_1"/>
  <p:tag name="KSO_WM_UNIT_ID" val="diagram20187990_3*l_h_f*1_1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EMPLATE_CATEGORY" val="diagram"/>
  <p:tag name="KSO_WM_TEMPLATE_INDEX" val="20187990"/>
  <p:tag name="KSO_WM_UNIT_TYPE" val="l_h_i"/>
  <p:tag name="KSO_WM_UNIT_INDEX" val="1_2_2"/>
  <p:tag name="KSO_WM_UNIT_ID" val="diagram20187990_3*l_h_i*1_2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TEMPLATE_CATEGORY" val="diagram"/>
  <p:tag name="KSO_WM_TEMPLATE_INDEX" val="20187990"/>
  <p:tag name="KSO_WM_UNIT_TYPE" val="l_h_i"/>
  <p:tag name="KSO_WM_UNIT_INDEX" val="1_2_1"/>
  <p:tag name="KSO_WM_UNIT_ID" val="diagram20187990_3*l_h_i*1_2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6"/>
  <p:tag name="KSO_WM_UNIT_LINE_FILL_TYPE" val="2"/>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2_1"/>
  <p:tag name="KSO_WM_UNIT_ID" val="diagram20187990_3*l_h_a*1_2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l_h_f"/>
  <p:tag name="KSO_WM_UNIT_INDEX" val="1_2_1"/>
  <p:tag name="KSO_WM_UNIT_ID" val="diagram20187990_3*l_h_f*1_2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80.xml><?xml version="1.0" encoding="utf-8"?>
<p:tagLst xmlns:p="http://schemas.openxmlformats.org/presentationml/2006/main">
  <p:tag name="KSO_WM_TEMPLATE_CATEGORY" val="diagram"/>
  <p:tag name="KSO_WM_TEMPLATE_INDEX" val="20187990"/>
  <p:tag name="KSO_WM_UNIT_TYPE" val="l_h_i"/>
  <p:tag name="KSO_WM_UNIT_INDEX" val="1_3_2"/>
  <p:tag name="KSO_WM_UNIT_ID" val="diagram20187990_3*l_h_i*1_3_2"/>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TEMPLATE_CATEGORY" val="diagram"/>
  <p:tag name="KSO_WM_TEMPLATE_INDEX" val="20187990"/>
  <p:tag name="KSO_WM_UNIT_TYPE" val="l_h_i"/>
  <p:tag name="KSO_WM_UNIT_INDEX" val="1_3_1"/>
  <p:tag name="KSO_WM_UNIT_ID" val="diagram20187990_3*l_h_i*1_3_1"/>
  <p:tag name="KSO_WM_UNIT_LAYERLEVEL" val="1_1_1"/>
  <p:tag name="KSO_WM_UNIT_HIGHLIGHT" val="0"/>
  <p:tag name="KSO_WM_UNIT_COMPATIBLE" val="0"/>
  <p:tag name="KSO_WM_BEAUTIFY_FLAG" val="#wm#"/>
  <p:tag name="KSO_WM_TAG_VERSION" val="1.0"/>
  <p:tag name="KSO_WM_DIAGRAM_GROUP_CODE" val="l1-1"/>
  <p:tag name="KSO_WM_UNIT_DIAGRAM_ISNUMVISUAL" val="0"/>
  <p:tag name="KSO_WM_UNIT_DIAGRAM_ISREFERUNIT" val="0"/>
  <p:tag name="KSO_WM_UNIT_LINE_FORE_SCHEMECOLOR_INDEX" val="7"/>
  <p:tag name="KSO_WM_UNIT_LINE_FILL_TYPE" val="2"/>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ISCONTENTSTITLE" val="0"/>
  <p:tag name="KSO_WM_UNIT_HIGHLIGHT" val="0"/>
  <p:tag name="KSO_WM_UNIT_COMPATIBLE" val="0"/>
  <p:tag name="KSO_WM_DIAGRAM_GROUP_CODE" val="l1-1"/>
  <p:tag name="KSO_WM_UNIT_TYPE" val="l_h_a"/>
  <p:tag name="KSO_WM_UNIT_INDEX" val="1_3_1"/>
  <p:tag name="KSO_WM_UNIT_ID" val="diagram20187990_3*l_h_a*1_3_1"/>
  <p:tag name="KSO_WM_TEMPLATE_CATEGORY" val="diagram"/>
  <p:tag name="KSO_WM_TEMPLATE_INDEX" val="20187990"/>
  <p:tag name="KSO_WM_UNIT_LAYERLEVEL" val="1_1_1"/>
  <p:tag name="KSO_WM_TAG_VERSION" val="1.0"/>
  <p:tag name="KSO_WM_BEAUTIFY_FLAG" val="#wm#"/>
  <p:tag name="KSO_WM_UNIT_PRESET_TEXT" val="添加标题"/>
  <p:tag name="KSO_WM_UNIT_VALUE" val="13"/>
  <p:tag name="KSO_WM_UNIT_DIAGRAM_ISNUMVISUAL" val="0"/>
  <p:tag name="KSO_WM_UNIT_DIAGRAM_ISREFERUNIT" val="0"/>
  <p:tag name="KSO_WM_UNIT_TEXT_FILL_FORE_SCHEMECOLOR_INDEX" val="14"/>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l_h_f"/>
  <p:tag name="KSO_WM_UNIT_INDEX" val="1_3_1"/>
  <p:tag name="KSO_WM_UNIT_ID" val="diagram20187990_3*l_h_f*1_3_1"/>
  <p:tag name="KSO_WM_TEMPLATE_CATEGORY" val="diagram"/>
  <p:tag name="KSO_WM_TEMPLATE_INDEX" val="20187990"/>
  <p:tag name="KSO_WM_UNIT_LAYERLEVEL" val="1_1_1"/>
  <p:tag name="KSO_WM_TAG_VERSION" val="1.0"/>
  <p:tag name="KSO_WM_BEAUTIFY_FLAG" val="#wm#"/>
  <p:tag name="KSO_WM_UNIT_PRESET_TEXT" val="单击此处添加文本"/>
  <p:tag name="KSO_WM_UNIT_VALUE" val="30"/>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5.xml><?xml version="1.0" encoding="utf-8"?>
<p:tagLst xmlns:p="http://schemas.openxmlformats.org/presentationml/2006/main">
  <p:tag name="KSO_WM_BEAUTIFY_FLAG" val="#wm#"/>
  <p:tag name="KSO_WM_TEMPLATE_CATEGORY" val="custom"/>
  <p:tag name="KSO_WM_TEMPLATE_INDEX" val="20191204"/>
  <p:tag name="KSO_WM_SLIDE_ITEM_CNT" val="3"/>
  <p:tag name="KSO_WM_SPECIAL_SOURCE" val="bdnull"/>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0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2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3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1.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3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3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4.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3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40.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41.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43.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45.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48.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0.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2.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3.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4.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7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79.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4*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4*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4*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4*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4*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84.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4*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85.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4*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4*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4*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4*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90.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1.xml><?xml version="1.0" encoding="utf-8"?>
<p:tagLst xmlns:p="http://schemas.openxmlformats.org/presentationml/2006/main">
  <p:tag name="KSO_WM_BEAUTIFY_FLAG" val="#wm#"/>
  <p:tag name="KSO_WM_TEMPLATE_CATEGORY" val="custom"/>
  <p:tag name="KSO_WM_TEMPLATE_INDEX" val="20202616"/>
  <p:tag name="KSO_WM_SLIDE_ITEM_CNT" val="4"/>
  <p:tag name="KSO_WM_SPECIAL_SOURCE" val="bdnull"/>
</p:tagLst>
</file>

<file path=ppt/tags/tag9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9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9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11338</Words>
  <Application>WPS 演示</Application>
  <PresentationFormat>自定义</PresentationFormat>
  <Paragraphs>576</Paragraphs>
  <Slides>62</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62</vt:i4>
      </vt:variant>
    </vt:vector>
  </HeadingPairs>
  <TitlesOfParts>
    <vt:vector size="76" baseType="lpstr">
      <vt:lpstr>Arial</vt:lpstr>
      <vt:lpstr>宋体</vt:lpstr>
      <vt:lpstr>Wingdings</vt:lpstr>
      <vt:lpstr>黑体</vt:lpstr>
      <vt:lpstr>微软雅黑</vt:lpstr>
      <vt:lpstr>华文细黑</vt:lpstr>
      <vt:lpstr>字魂70号-灵悦黑体</vt:lpstr>
      <vt:lpstr>Segoe UI</vt:lpstr>
      <vt:lpstr>隶书</vt:lpstr>
      <vt:lpstr>Wingdings</vt:lpstr>
      <vt:lpstr>Arial Unicode MS</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286</cp:revision>
  <dcterms:created xsi:type="dcterms:W3CDTF">2019-11-11T13:37:00Z</dcterms:created>
  <dcterms:modified xsi:type="dcterms:W3CDTF">2022-02-28T06:50:22Z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F47900CFCF14428F81F766D8B14004F0</vt:lpwstr>
  </property>
</Properties>
</file>